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3"/>
  </p:notesMasterIdLst>
  <p:sldIdLst>
    <p:sldId id="284" r:id="rId3"/>
    <p:sldId id="330" r:id="rId4"/>
    <p:sldId id="285" r:id="rId5"/>
    <p:sldId id="322" r:id="rId6"/>
    <p:sldId id="332" r:id="rId7"/>
    <p:sldId id="333" r:id="rId8"/>
    <p:sldId id="287" r:id="rId9"/>
    <p:sldId id="289" r:id="rId10"/>
    <p:sldId id="336" r:id="rId11"/>
    <p:sldId id="305" r:id="rId12"/>
    <p:sldId id="291" r:id="rId13"/>
    <p:sldId id="306" r:id="rId14"/>
    <p:sldId id="293" r:id="rId15"/>
    <p:sldId id="294" r:id="rId16"/>
    <p:sldId id="329" r:id="rId17"/>
    <p:sldId id="295" r:id="rId18"/>
    <p:sldId id="296" r:id="rId19"/>
    <p:sldId id="297" r:id="rId20"/>
    <p:sldId id="298" r:id="rId21"/>
    <p:sldId id="299" r:id="rId22"/>
    <p:sldId id="308" r:id="rId23"/>
    <p:sldId id="324" r:id="rId24"/>
    <p:sldId id="301" r:id="rId25"/>
    <p:sldId id="323" r:id="rId26"/>
    <p:sldId id="302" r:id="rId27"/>
    <p:sldId id="325" r:id="rId28"/>
    <p:sldId id="328" r:id="rId29"/>
    <p:sldId id="327" r:id="rId30"/>
    <p:sldId id="338" r:id="rId31"/>
    <p:sldId id="307" r:id="rId32"/>
    <p:sldId id="309" r:id="rId33"/>
    <p:sldId id="304" r:id="rId34"/>
    <p:sldId id="310" r:id="rId35"/>
    <p:sldId id="311" r:id="rId36"/>
    <p:sldId id="313" r:id="rId37"/>
    <p:sldId id="312" r:id="rId38"/>
    <p:sldId id="339" r:id="rId39"/>
    <p:sldId id="340" r:id="rId40"/>
    <p:sldId id="314" r:id="rId41"/>
    <p:sldId id="331" r:id="rId42"/>
    <p:sldId id="315" r:id="rId43"/>
    <p:sldId id="316" r:id="rId44"/>
    <p:sldId id="317" r:id="rId45"/>
    <p:sldId id="318" r:id="rId46"/>
    <p:sldId id="335" r:id="rId47"/>
    <p:sldId id="320" r:id="rId48"/>
    <p:sldId id="319" r:id="rId49"/>
    <p:sldId id="334" r:id="rId50"/>
    <p:sldId id="321" r:id="rId51"/>
    <p:sldId id="337"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0"/>
    <p:restoredTop sz="81430"/>
  </p:normalViewPr>
  <p:slideViewPr>
    <p:cSldViewPr snapToGrid="0" snapToObjects="1">
      <p:cViewPr>
        <p:scale>
          <a:sx n="60" d="100"/>
          <a:sy n="60" d="100"/>
        </p:scale>
        <p:origin x="1448" y="11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66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Problem: Need to protect camera detector from stray laser light that could damage it</a:t>
            </a:r>
          </a:p>
        </p:txBody>
      </p:sp>
    </p:spTree>
    <p:extLst>
      <p:ext uri="{BB962C8B-B14F-4D97-AF65-F5344CB8AC3E}">
        <p14:creationId xmlns:p14="http://schemas.microsoft.com/office/powerpoint/2010/main" val="899408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shape of the black-body spectrum is unique to the temperature (for example, the wavelength of the peak), so we can determine temperature using the spectrum measured by the camera</a:t>
            </a:r>
          </a:p>
        </p:txBody>
      </p:sp>
    </p:spTree>
    <p:extLst>
      <p:ext uri="{BB962C8B-B14F-4D97-AF65-F5344CB8AC3E}">
        <p14:creationId xmlns:p14="http://schemas.microsoft.com/office/powerpoint/2010/main" val="1489230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Wavelength will be the independent variable, epsilon is emissivity</a:t>
            </a:r>
          </a:p>
        </p:txBody>
      </p:sp>
    </p:spTree>
    <p:extLst>
      <p:ext uri="{BB962C8B-B14F-4D97-AF65-F5344CB8AC3E}">
        <p14:creationId xmlns:p14="http://schemas.microsoft.com/office/powerpoint/2010/main" val="362715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751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2123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shape of the black-body spectrum is unique to the temperature (for example, the wavelength of the peak), so we can determine temperature using the spectrum measured by the camera</a:t>
            </a:r>
          </a:p>
          <a:p>
            <a:endParaRPr lang="en-US" dirty="0"/>
          </a:p>
          <a:p>
            <a:r>
              <a:rPr lang="en-US" dirty="0"/>
              <a:t>Explain thoroughly what’s happening in the graph</a:t>
            </a:r>
          </a:p>
        </p:txBody>
      </p:sp>
    </p:spTree>
    <p:extLst>
      <p:ext uri="{BB962C8B-B14F-4D97-AF65-F5344CB8AC3E}">
        <p14:creationId xmlns:p14="http://schemas.microsoft.com/office/powerpoint/2010/main" val="275610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temperature and thermal gradient throughout the molten zone is a fundamental parameter in how the growth happens and the resulting crystal</a:t>
            </a:r>
          </a:p>
          <a:p>
            <a:endParaRPr lang="en-US" dirty="0"/>
          </a:p>
          <a:p>
            <a:r>
              <a:rPr lang="en-US" dirty="0"/>
              <a:t>Takes temperature field as an initial input, models the fluid and heat flow</a:t>
            </a:r>
          </a:p>
          <a:p>
            <a:r>
              <a:rPr lang="en-US" dirty="0"/>
              <a:t>Is not connected to actual temperature data</a:t>
            </a:r>
          </a:p>
        </p:txBody>
      </p:sp>
    </p:spTree>
    <p:extLst>
      <p:ext uri="{BB962C8B-B14F-4D97-AF65-F5344CB8AC3E}">
        <p14:creationId xmlns:p14="http://schemas.microsoft.com/office/powerpoint/2010/main" val="795503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3363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shape of the black-body spectrum is unique to the temperature (for example, the wavelength of the peak), so we can determine temperature using the spectrum measured by the camera</a:t>
            </a:r>
          </a:p>
          <a:p>
            <a:endParaRPr lang="en-US" dirty="0"/>
          </a:p>
          <a:p>
            <a:r>
              <a:rPr lang="en-US" dirty="0"/>
              <a:t>Explain why this gives is better than before</a:t>
            </a:r>
          </a:p>
        </p:txBody>
      </p:sp>
    </p:spTree>
    <p:extLst>
      <p:ext uri="{BB962C8B-B14F-4D97-AF65-F5344CB8AC3E}">
        <p14:creationId xmlns:p14="http://schemas.microsoft.com/office/powerpoint/2010/main" val="496859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imaging is can track the liquid/solid interface but is not able to probe the thermal gradient or heat characteristics</a:t>
            </a:r>
          </a:p>
        </p:txBody>
      </p:sp>
    </p:spTree>
    <p:extLst>
      <p:ext uri="{BB962C8B-B14F-4D97-AF65-F5344CB8AC3E}">
        <p14:creationId xmlns:p14="http://schemas.microsoft.com/office/powerpoint/2010/main" val="234714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 lot of qualitative information here, but we have no quantitative measurement of temperature and the small variations throughout the molten zone</a:t>
            </a:r>
          </a:p>
        </p:txBody>
      </p:sp>
    </p:spTree>
    <p:extLst>
      <p:ext uri="{BB962C8B-B14F-4D97-AF65-F5344CB8AC3E}">
        <p14:creationId xmlns:p14="http://schemas.microsoft.com/office/powerpoint/2010/main" val="4127565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temperature and the thermal distribution will affect the properties of the crystal we grow, but we don’t know exactly how. If we did, we could reverse engineer what we want the thermal distribution should look like during a growth. If we could have a live feed of the thermal distribution, we could compare what we have to what we want. From there we would want to know how to get what we want and how to make adjustments if needed</a:t>
            </a:r>
          </a:p>
        </p:txBody>
      </p:sp>
    </p:spTree>
    <p:extLst>
      <p:ext uri="{BB962C8B-B14F-4D97-AF65-F5344CB8AC3E}">
        <p14:creationId xmlns:p14="http://schemas.microsoft.com/office/powerpoint/2010/main" val="282857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the knowledge going forward, we can go backwards, using temperature of the molten zone as a middleman to figure out how to get the crystal properties we want and use that information to make adjustments in real time</a:t>
            </a:r>
          </a:p>
          <a:p>
            <a:endParaRPr lang="en-US" dirty="0"/>
          </a:p>
          <a:p>
            <a:r>
              <a:rPr lang="en-US" dirty="0"/>
              <a:t>Here I need to explain why this model means that we need to be able to collect temperature data in real time</a:t>
            </a:r>
          </a:p>
        </p:txBody>
      </p:sp>
    </p:spTree>
    <p:extLst>
      <p:ext uri="{BB962C8B-B14F-4D97-AF65-F5344CB8AC3E}">
        <p14:creationId xmlns:p14="http://schemas.microsoft.com/office/powerpoint/2010/main" val="2121402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we need to make this happen?</a:t>
            </a:r>
          </a:p>
        </p:txBody>
      </p:sp>
    </p:spTree>
    <p:extLst>
      <p:ext uri="{BB962C8B-B14F-4D97-AF65-F5344CB8AC3E}">
        <p14:creationId xmlns:p14="http://schemas.microsoft.com/office/powerpoint/2010/main" val="1018100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Ours is not blue :(</a:t>
            </a:r>
          </a:p>
        </p:txBody>
      </p:sp>
    </p:spTree>
    <p:extLst>
      <p:ext uri="{BB962C8B-B14F-4D97-AF65-F5344CB8AC3E}">
        <p14:creationId xmlns:p14="http://schemas.microsoft.com/office/powerpoint/2010/main" val="293764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more than 3 wavelengths, we can make interpolate the data into a blackbody radiation spectrum. The exact shape of a spectrum uniquely determines the temperature, so using some machine learning on this will get us temperature values for each pixel</a:t>
            </a:r>
          </a:p>
        </p:txBody>
      </p:sp>
    </p:spTree>
    <p:extLst>
      <p:ext uri="{BB962C8B-B14F-4D97-AF65-F5344CB8AC3E}">
        <p14:creationId xmlns:p14="http://schemas.microsoft.com/office/powerpoint/2010/main" val="3692445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doi.org/10.1016/j.jcrysgro.2020.12557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ata.paradim.org/"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386842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3,4,5,6</a:t>
            </a:r>
            <a:r>
              <a:rPr lang="en-US" sz="5400" dirty="0">
                <a:solidFill>
                  <a:schemeClr val="bg1"/>
                </a:solidFill>
              </a:rPr>
              <a:t>, David Elbert</a:t>
            </a:r>
            <a:r>
              <a:rPr lang="en-US" sz="5400" baseline="30000" dirty="0">
                <a:solidFill>
                  <a:schemeClr val="bg1"/>
                </a:solidFill>
              </a:rPr>
              <a:t>2,3</a:t>
            </a:r>
            <a:endParaRPr lang="en-US" sz="40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Institute for Data Intensive Engineering and Sciences, </a:t>
            </a:r>
            <a:r>
              <a:rPr lang="en-US" sz="4000" baseline="30000" dirty="0">
                <a:solidFill>
                  <a:schemeClr val="bg1"/>
                </a:solidFill>
              </a:rPr>
              <a:t>3</a:t>
            </a:r>
            <a:r>
              <a:rPr lang="en-US" sz="4000" dirty="0">
                <a:solidFill>
                  <a:schemeClr val="bg1"/>
                </a:solidFill>
              </a:rPr>
              <a:t>Hopkins Extreme Materials Institute, </a:t>
            </a:r>
            <a:r>
              <a:rPr lang="en-US" sz="4000" baseline="30000" dirty="0">
                <a:solidFill>
                  <a:schemeClr val="bg1"/>
                </a:solidFill>
              </a:rPr>
              <a:t>4</a:t>
            </a:r>
            <a:r>
              <a:rPr lang="en-US" sz="4000" dirty="0">
                <a:solidFill>
                  <a:schemeClr val="bg1"/>
                </a:solidFill>
              </a:rPr>
              <a:t>JHU Department of Materials Science and Engineering, </a:t>
            </a:r>
            <a:r>
              <a:rPr lang="en-US" sz="4000" baseline="30000" dirty="0">
                <a:solidFill>
                  <a:schemeClr val="bg1"/>
                </a:solidFill>
              </a:rPr>
              <a:t>5</a:t>
            </a:r>
            <a:r>
              <a:rPr lang="en-US" sz="4000" dirty="0">
                <a:solidFill>
                  <a:schemeClr val="bg1"/>
                </a:solidFill>
              </a:rPr>
              <a:t>JHU Department of Chemistry, </a:t>
            </a:r>
            <a:r>
              <a:rPr lang="en-US" sz="4000" baseline="30000" dirty="0">
                <a:solidFill>
                  <a:schemeClr val="bg1"/>
                </a:solidFill>
              </a:rPr>
              <a:t>6</a:t>
            </a:r>
            <a:r>
              <a:rPr lang="en-US" sz="4000" dirty="0">
                <a:solidFill>
                  <a:schemeClr val="bg1"/>
                </a:solidFill>
              </a:rPr>
              <a:t>Institute for Quantum Matter</a:t>
            </a:r>
          </a:p>
        </p:txBody>
      </p:sp>
      <p:pic>
        <p:nvPicPr>
          <p:cNvPr id="9218" name="Picture 2">
            <a:extLst>
              <a:ext uri="{FF2B5EF4-FFF2-40B4-BE49-F238E27FC236}">
                <a16:creationId xmlns:a16="http://schemas.microsoft.com/office/drawing/2014/main" id="{40FE840F-9440-966A-D701-E37DC315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0317" y="9977220"/>
            <a:ext cx="3443683" cy="252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F0E57-B43C-0E76-6094-613F90CBD9FD}"/>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Rectangle 2">
            <a:extLst>
              <a:ext uri="{FF2B5EF4-FFF2-40B4-BE49-F238E27FC236}">
                <a16:creationId xmlns:a16="http://schemas.microsoft.com/office/drawing/2014/main" id="{76A33DB7-6CD2-4E61-EDB6-EFC5231CDC55}"/>
              </a:ext>
            </a:extLst>
          </p:cNvPr>
          <p:cNvSpPr/>
          <p:nvPr/>
        </p:nvSpPr>
        <p:spPr>
          <a:xfrm>
            <a:off x="14519563" y="5546603"/>
            <a:ext cx="7758546" cy="1371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E8BE4E3B-9105-6962-9DC9-4CFCA2F6B359}"/>
              </a:ext>
            </a:extLst>
          </p:cNvPr>
          <p:cNvSpPr/>
          <p:nvPr/>
        </p:nvSpPr>
        <p:spPr>
          <a:xfrm>
            <a:off x="2715493" y="5216740"/>
            <a:ext cx="7148944" cy="2031325"/>
          </a:xfrm>
          <a:prstGeom prst="rect">
            <a:avLst/>
          </a:prstGeom>
          <a:noFill/>
          <a:ln w="1270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cxnSp>
        <p:nvCxnSpPr>
          <p:cNvPr id="16" name="Straight Arrow Connector 15">
            <a:extLst>
              <a:ext uri="{FF2B5EF4-FFF2-40B4-BE49-F238E27FC236}">
                <a16:creationId xmlns:a16="http://schemas.microsoft.com/office/drawing/2014/main" id="{2EF94749-F645-AA14-9D56-C0C93D651B5D}"/>
              </a:ext>
            </a:extLst>
          </p:cNvPr>
          <p:cNvCxnSpPr/>
          <p:nvPr/>
        </p:nvCxnSpPr>
        <p:spPr>
          <a:xfrm>
            <a:off x="10227213" y="6234545"/>
            <a:ext cx="3463636"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760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Rectangle 4">
            <a:extLst>
              <a:ext uri="{FF2B5EF4-FFF2-40B4-BE49-F238E27FC236}">
                <a16:creationId xmlns:a16="http://schemas.microsoft.com/office/drawing/2014/main" id="{E83C9885-C8AA-1F6E-C709-5257147D5F70}"/>
              </a:ext>
            </a:extLst>
          </p:cNvPr>
          <p:cNvSpPr/>
          <p:nvPr/>
        </p:nvSpPr>
        <p:spPr>
          <a:xfrm>
            <a:off x="14408727" y="5038774"/>
            <a:ext cx="714894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6" name="Rectangle 5">
            <a:extLst>
              <a:ext uri="{FF2B5EF4-FFF2-40B4-BE49-F238E27FC236}">
                <a16:creationId xmlns:a16="http://schemas.microsoft.com/office/drawing/2014/main" id="{B3064133-90EF-D8E8-4407-366ED9981D34}"/>
              </a:ext>
            </a:extLst>
          </p:cNvPr>
          <p:cNvSpPr/>
          <p:nvPr/>
        </p:nvSpPr>
        <p:spPr>
          <a:xfrm>
            <a:off x="1981198" y="3136545"/>
            <a:ext cx="7980220" cy="1920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Chemical Properties</a:t>
            </a:r>
            <a:endParaRPr kumimoji="0" lang="en-US" sz="4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16740A56-7399-14D7-019E-51E061901FE2}"/>
              </a:ext>
            </a:extLst>
          </p:cNvPr>
          <p:cNvSpPr/>
          <p:nvPr/>
        </p:nvSpPr>
        <p:spPr>
          <a:xfrm>
            <a:off x="1995054" y="7070099"/>
            <a:ext cx="7980220" cy="2651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44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44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12" name="Straight Arrow Connector 11">
            <a:extLst>
              <a:ext uri="{FF2B5EF4-FFF2-40B4-BE49-F238E27FC236}">
                <a16:creationId xmlns:a16="http://schemas.microsoft.com/office/drawing/2014/main" id="{2D6B86A5-80D4-89BD-5977-CB26502476A0}"/>
              </a:ext>
            </a:extLst>
          </p:cNvPr>
          <p:cNvCxnSpPr>
            <a:cxnSpLocks/>
          </p:cNvCxnSpPr>
          <p:nvPr/>
        </p:nvCxnSpPr>
        <p:spPr>
          <a:xfrm>
            <a:off x="10418618" y="4073237"/>
            <a:ext cx="4378037" cy="149629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31678824-BF51-38B1-E81B-5CAE6BB7B1D6}"/>
              </a:ext>
            </a:extLst>
          </p:cNvPr>
          <p:cNvCxnSpPr>
            <a:cxnSpLocks/>
          </p:cNvCxnSpPr>
          <p:nvPr/>
        </p:nvCxnSpPr>
        <p:spPr>
          <a:xfrm flipV="1">
            <a:off x="10432473" y="6858000"/>
            <a:ext cx="4364182" cy="1328421"/>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49830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DEF6BB-2774-3EDF-71B5-732B79BA3257}"/>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Rectangle 2">
            <a:extLst>
              <a:ext uri="{FF2B5EF4-FFF2-40B4-BE49-F238E27FC236}">
                <a16:creationId xmlns:a16="http://schemas.microsoft.com/office/drawing/2014/main" id="{319D53E7-AE80-3D08-2B7E-771391DFAF48}"/>
              </a:ext>
            </a:extLst>
          </p:cNvPr>
          <p:cNvSpPr/>
          <p:nvPr/>
        </p:nvSpPr>
        <p:spPr>
          <a:xfrm>
            <a:off x="9421092" y="5007768"/>
            <a:ext cx="4927106" cy="1645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Molten Zone Temperature</a:t>
            </a:r>
          </a:p>
        </p:txBody>
      </p:sp>
      <p:sp>
        <p:nvSpPr>
          <p:cNvPr id="4" name="Rectangle 3">
            <a:extLst>
              <a:ext uri="{FF2B5EF4-FFF2-40B4-BE49-F238E27FC236}">
                <a16:creationId xmlns:a16="http://schemas.microsoft.com/office/drawing/2014/main" id="{1829BA42-56E1-1778-229E-D09068B1E885}"/>
              </a:ext>
            </a:extLst>
          </p:cNvPr>
          <p:cNvSpPr/>
          <p:nvPr/>
        </p:nvSpPr>
        <p:spPr>
          <a:xfrm>
            <a:off x="1440867" y="3125176"/>
            <a:ext cx="5403278" cy="1371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Materials Used:</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Chemical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3994E507-4688-D185-08D2-B812179879AB}"/>
              </a:ext>
            </a:extLst>
          </p:cNvPr>
          <p:cNvSpPr/>
          <p:nvPr/>
        </p:nvSpPr>
        <p:spPr>
          <a:xfrm>
            <a:off x="1468579" y="7178268"/>
            <a:ext cx="5375566" cy="1828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Furnace Controls</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a:p>
            <a:pPr marL="0" marR="0" indent="0" algn="ctr" defTabSz="825500" rtl="0" fontAlgn="auto" latinLnBrk="0" hangingPunct="0">
              <a:lnSpc>
                <a:spcPct val="100000"/>
              </a:lnSpc>
              <a:spcBef>
                <a:spcPts val="0"/>
              </a:spcBef>
              <a:spcAft>
                <a:spcPts val="0"/>
              </a:spcAft>
              <a:buClrTx/>
              <a:buSzTx/>
              <a:buFontTx/>
              <a:buNone/>
              <a:tabLst/>
            </a:pPr>
            <a:r>
              <a:rPr lang="en-US" sz="3200" b="0" dirty="0">
                <a:solidFill>
                  <a:srgbClr val="FFFFFF"/>
                </a:solidFill>
                <a:latin typeface="+mn-lt"/>
                <a:ea typeface="+mn-ea"/>
                <a:cs typeface="+mn-cs"/>
                <a:sym typeface="Helvetica Neue Medium"/>
              </a:rPr>
              <a:t>Rotation Speed</a:t>
            </a:r>
          </a:p>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Pull Rate</a:t>
            </a:r>
          </a:p>
        </p:txBody>
      </p:sp>
      <p:cxnSp>
        <p:nvCxnSpPr>
          <p:cNvPr id="6" name="Straight Arrow Connector 5">
            <a:extLst>
              <a:ext uri="{FF2B5EF4-FFF2-40B4-BE49-F238E27FC236}">
                <a16:creationId xmlns:a16="http://schemas.microsoft.com/office/drawing/2014/main" id="{CDEFD779-393B-95F5-6A56-764267556882}"/>
              </a:ext>
            </a:extLst>
          </p:cNvPr>
          <p:cNvCxnSpPr>
            <a:cxnSpLocks/>
          </p:cNvCxnSpPr>
          <p:nvPr/>
        </p:nvCxnSpPr>
        <p:spPr>
          <a:xfrm>
            <a:off x="7162801" y="3740729"/>
            <a:ext cx="1939635" cy="1523998"/>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09AB8FFD-1752-9D98-CF8F-DC7D54B0C150}"/>
              </a:ext>
            </a:extLst>
          </p:cNvPr>
          <p:cNvCxnSpPr>
            <a:cxnSpLocks/>
          </p:cNvCxnSpPr>
          <p:nvPr/>
        </p:nvCxnSpPr>
        <p:spPr>
          <a:xfrm flipV="1">
            <a:off x="7162801" y="6123709"/>
            <a:ext cx="1939635" cy="1945657"/>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85BC7CDA-59F4-F65B-2DFD-22770EBE6174}"/>
              </a:ext>
            </a:extLst>
          </p:cNvPr>
          <p:cNvSpPr/>
          <p:nvPr/>
        </p:nvSpPr>
        <p:spPr>
          <a:xfrm>
            <a:off x="17373600" y="5373528"/>
            <a:ext cx="5818906"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uFillTx/>
                <a:latin typeface="+mn-lt"/>
                <a:ea typeface="+mn-ea"/>
                <a:cs typeface="+mn-cs"/>
                <a:sym typeface="Helvetica Neue Medium"/>
              </a:rPr>
              <a:t>Crystal Properties</a:t>
            </a: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9" name="Straight Arrow Connector 8">
            <a:extLst>
              <a:ext uri="{FF2B5EF4-FFF2-40B4-BE49-F238E27FC236}">
                <a16:creationId xmlns:a16="http://schemas.microsoft.com/office/drawing/2014/main" id="{DDDDC250-437E-59EA-D407-D5F7AB9D3FDC}"/>
              </a:ext>
            </a:extLst>
          </p:cNvPr>
          <p:cNvCxnSpPr>
            <a:cxnSpLocks/>
          </p:cNvCxnSpPr>
          <p:nvPr/>
        </p:nvCxnSpPr>
        <p:spPr>
          <a:xfrm>
            <a:off x="14713526" y="5746432"/>
            <a:ext cx="2286001" cy="0"/>
          </a:xfrm>
          <a:prstGeom prst="straightConnector1">
            <a:avLst/>
          </a:prstGeom>
          <a:noFill/>
          <a:ln w="1936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7015661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4373996"/>
            <a:ext cx="21031200" cy="2651125"/>
          </a:xfrm>
        </p:spPr>
        <p:txBody>
          <a:bodyPr>
            <a:normAutofit/>
          </a:bodyPr>
          <a:lstStyle/>
          <a:p>
            <a:r>
              <a:rPr lang="en-US" sz="9600" dirty="0">
                <a:solidFill>
                  <a:schemeClr val="bg1"/>
                </a:solidFill>
              </a:rPr>
              <a:t>Can all of this be automatic?</a:t>
            </a:r>
          </a:p>
        </p:txBody>
      </p:sp>
    </p:spTree>
    <p:extLst>
      <p:ext uri="{BB962C8B-B14F-4D97-AF65-F5344CB8AC3E}">
        <p14:creationId xmlns:p14="http://schemas.microsoft.com/office/powerpoint/2010/main" val="15382509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Research Question</a:t>
            </a:r>
          </a:p>
        </p:txBody>
      </p:sp>
    </p:spTree>
    <p:extLst>
      <p:ext uri="{BB962C8B-B14F-4D97-AF65-F5344CB8AC3E}">
        <p14:creationId xmlns:p14="http://schemas.microsoft.com/office/powerpoint/2010/main" val="237813166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2"/>
                </a:solidFill>
              </a:rPr>
              <a:t>Research Question</a:t>
            </a:r>
          </a:p>
        </p:txBody>
      </p:sp>
      <p:sp>
        <p:nvSpPr>
          <p:cNvPr id="4" name="Title 2">
            <a:extLst>
              <a:ext uri="{FF2B5EF4-FFF2-40B4-BE49-F238E27FC236}">
                <a16:creationId xmlns:a16="http://schemas.microsoft.com/office/drawing/2014/main" id="{EE56E59F-F253-5DBF-BB85-136F8F11006E}"/>
              </a:ext>
            </a:extLst>
          </p:cNvPr>
          <p:cNvSpPr txBox="1">
            <a:spLocks/>
          </p:cNvSpPr>
          <p:nvPr/>
        </p:nvSpPr>
        <p:spPr>
          <a:xfrm>
            <a:off x="1676400" y="48173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How can we measure the temperature of an ongoing growth in real time?</a:t>
            </a:r>
          </a:p>
        </p:txBody>
      </p:sp>
    </p:spTree>
    <p:extLst>
      <p:ext uri="{BB962C8B-B14F-4D97-AF65-F5344CB8AC3E}">
        <p14:creationId xmlns:p14="http://schemas.microsoft.com/office/powerpoint/2010/main" val="21151523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Hyperspectral Camera</a:t>
            </a:r>
          </a:p>
        </p:txBody>
      </p:sp>
      <p:pic>
        <p:nvPicPr>
          <p:cNvPr id="4" name="Picture 3">
            <a:extLst>
              <a:ext uri="{FF2B5EF4-FFF2-40B4-BE49-F238E27FC236}">
                <a16:creationId xmlns:a16="http://schemas.microsoft.com/office/drawing/2014/main" id="{BA1A0009-253F-77BA-826E-932A29E18E59}"/>
              </a:ext>
            </a:extLst>
          </p:cNvPr>
          <p:cNvPicPr>
            <a:picLocks noChangeAspect="1"/>
          </p:cNvPicPr>
          <p:nvPr/>
        </p:nvPicPr>
        <p:blipFill>
          <a:blip r:embed="rId3"/>
          <a:stretch>
            <a:fillRect/>
          </a:stretch>
        </p:blipFill>
        <p:spPr>
          <a:xfrm>
            <a:off x="8299450" y="3298248"/>
            <a:ext cx="7772400" cy="8550677"/>
          </a:xfrm>
          <a:prstGeom prst="rect">
            <a:avLst/>
          </a:prstGeom>
        </p:spPr>
      </p:pic>
    </p:spTree>
    <p:extLst>
      <p:ext uri="{BB962C8B-B14F-4D97-AF65-F5344CB8AC3E}">
        <p14:creationId xmlns:p14="http://schemas.microsoft.com/office/powerpoint/2010/main" val="297749531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2995804" y="647123"/>
            <a:ext cx="9711796" cy="2651125"/>
          </a:xfrm>
        </p:spPr>
        <p:txBody>
          <a:bodyPr>
            <a:normAutofit/>
          </a:bodyPr>
          <a:lstStyle/>
          <a:p>
            <a:r>
              <a:rPr lang="en-US" sz="9600" dirty="0">
                <a:solidFill>
                  <a:schemeClr val="bg1"/>
                </a:solidFill>
              </a:rPr>
              <a:t>Hyperspectral</a:t>
            </a:r>
          </a:p>
        </p:txBody>
      </p:sp>
      <p:pic>
        <p:nvPicPr>
          <p:cNvPr id="4" name="Picture 3" descr="A graph of a number of blue rectangular objects&#10;&#10;Description automatically generated with medium confidence">
            <a:extLst>
              <a:ext uri="{FF2B5EF4-FFF2-40B4-BE49-F238E27FC236}">
                <a16:creationId xmlns:a16="http://schemas.microsoft.com/office/drawing/2014/main" id="{640F2049-72FA-F24F-ADC0-8C8437526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238159"/>
            <a:ext cx="10064620" cy="6282164"/>
          </a:xfrm>
          <a:prstGeom prst="rect">
            <a:avLst/>
          </a:prstGeom>
        </p:spPr>
      </p:pic>
      <p:pic>
        <p:nvPicPr>
          <p:cNvPr id="5" name="Picture 4" descr="A graph of a blue line&#10;&#10;Description automatically generated">
            <a:extLst>
              <a:ext uri="{FF2B5EF4-FFF2-40B4-BE49-F238E27FC236}">
                <a16:creationId xmlns:a16="http://schemas.microsoft.com/office/drawing/2014/main" id="{D9EFB8C5-5B90-1051-C0BB-32CD38761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5804" y="4238159"/>
            <a:ext cx="9711796" cy="6282164"/>
          </a:xfrm>
          <a:prstGeom prst="rect">
            <a:avLst/>
          </a:prstGeom>
        </p:spPr>
      </p:pic>
      <p:sp>
        <p:nvSpPr>
          <p:cNvPr id="7" name="Title 2">
            <a:extLst>
              <a:ext uri="{FF2B5EF4-FFF2-40B4-BE49-F238E27FC236}">
                <a16:creationId xmlns:a16="http://schemas.microsoft.com/office/drawing/2014/main" id="{175DFE06-281D-01D7-BC07-5093294DA405}"/>
              </a:ext>
            </a:extLst>
          </p:cNvPr>
          <p:cNvSpPr txBox="1">
            <a:spLocks/>
          </p:cNvSpPr>
          <p:nvPr/>
        </p:nvSpPr>
        <p:spPr>
          <a:xfrm>
            <a:off x="1676400" y="647123"/>
            <a:ext cx="1006462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Traditional</a:t>
            </a:r>
          </a:p>
        </p:txBody>
      </p:sp>
    </p:spTree>
    <p:extLst>
      <p:ext uri="{BB962C8B-B14F-4D97-AF65-F5344CB8AC3E}">
        <p14:creationId xmlns:p14="http://schemas.microsoft.com/office/powerpoint/2010/main" val="7721723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Why hyperspectral?</a:t>
            </a:r>
          </a:p>
        </p:txBody>
      </p:sp>
      <p:pic>
        <p:nvPicPr>
          <p:cNvPr id="4" name="Picture 3" descr="A graph of a wave&#10;&#10;Description automatically generated">
            <a:extLst>
              <a:ext uri="{FF2B5EF4-FFF2-40B4-BE49-F238E27FC236}">
                <a16:creationId xmlns:a16="http://schemas.microsoft.com/office/drawing/2014/main" id="{05BE710D-5844-8D87-6DA9-999257B28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060" y="3778432"/>
            <a:ext cx="12141880" cy="7767532"/>
          </a:xfrm>
          <a:prstGeom prst="rect">
            <a:avLst/>
          </a:prstGeom>
        </p:spPr>
      </p:pic>
    </p:spTree>
    <p:extLst>
      <p:ext uri="{BB962C8B-B14F-4D97-AF65-F5344CB8AC3E}">
        <p14:creationId xmlns:p14="http://schemas.microsoft.com/office/powerpoint/2010/main" val="41591786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1: Physical Mount</a:t>
            </a:r>
          </a:p>
        </p:txBody>
      </p:sp>
      <p:pic>
        <p:nvPicPr>
          <p:cNvPr id="6" name="Picture 5" descr="A close-up of a machine&#10;&#10;Description automatically generated">
            <a:extLst>
              <a:ext uri="{FF2B5EF4-FFF2-40B4-BE49-F238E27FC236}">
                <a16:creationId xmlns:a16="http://schemas.microsoft.com/office/drawing/2014/main" id="{2344D99B-29C8-2A41-321C-04E79EC3F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805016" y="4116855"/>
            <a:ext cx="8773968" cy="6580476"/>
          </a:xfrm>
          <a:prstGeom prst="rect">
            <a:avLst/>
          </a:prstGeom>
        </p:spPr>
      </p:pic>
    </p:spTree>
    <p:extLst>
      <p:ext uri="{BB962C8B-B14F-4D97-AF65-F5344CB8AC3E}">
        <p14:creationId xmlns:p14="http://schemas.microsoft.com/office/powerpoint/2010/main" val="16583794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D856A9-4A51-6ECC-BEB1-E4B017ED44F8}"/>
              </a:ext>
            </a:extLst>
          </p:cNvPr>
          <p:cNvSpPr>
            <a:spLocks noGrp="1"/>
          </p:cNvSpPr>
          <p:nvPr>
            <p:ph type="sldNum" sz="quarter" idx="2"/>
          </p:nvPr>
        </p:nvSpPr>
        <p:spPr/>
        <p:txBody>
          <a:bodyPr/>
          <a:lstStyle/>
          <a:p>
            <a:fld id="{86CB4B4D-7CA3-9044-876B-883B54F8677D}" type="slidenum">
              <a:rPr lang="en-US" smtClean="0"/>
              <a:t>2</a:t>
            </a:fld>
            <a:endParaRPr lang="en-US"/>
          </a:p>
        </p:txBody>
      </p:sp>
      <p:pic>
        <p:nvPicPr>
          <p:cNvPr id="5" name="Picture 4">
            <a:extLst>
              <a:ext uri="{FF2B5EF4-FFF2-40B4-BE49-F238E27FC236}">
                <a16:creationId xmlns:a16="http://schemas.microsoft.com/office/drawing/2014/main" id="{E464DF59-6B16-5940-9BA5-EADF4AC1D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85" y="5429504"/>
            <a:ext cx="23143030" cy="2160016"/>
          </a:xfrm>
          <a:prstGeom prst="rect">
            <a:avLst/>
          </a:prstGeom>
        </p:spPr>
      </p:pic>
      <p:sp>
        <p:nvSpPr>
          <p:cNvPr id="6" name="Title 2">
            <a:extLst>
              <a:ext uri="{FF2B5EF4-FFF2-40B4-BE49-F238E27FC236}">
                <a16:creationId xmlns:a16="http://schemas.microsoft.com/office/drawing/2014/main" id="{A5FDE86F-750C-AAFF-AD29-AD21E9B0B983}"/>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How hot is this?</a:t>
            </a:r>
          </a:p>
        </p:txBody>
      </p:sp>
    </p:spTree>
    <p:extLst>
      <p:ext uri="{BB962C8B-B14F-4D97-AF65-F5344CB8AC3E}">
        <p14:creationId xmlns:p14="http://schemas.microsoft.com/office/powerpoint/2010/main" val="209159245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6" name="Picture 5" descr="A machine with many black and silver parts&#10;&#10;Description automatically generated">
            <a:extLst>
              <a:ext uri="{FF2B5EF4-FFF2-40B4-BE49-F238E27FC236}">
                <a16:creationId xmlns:a16="http://schemas.microsoft.com/office/drawing/2014/main" id="{902971B9-27F2-3B00-C22C-E45B19C91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7" name="Oval 6">
            <a:extLst>
              <a:ext uri="{FF2B5EF4-FFF2-40B4-BE49-F238E27FC236}">
                <a16:creationId xmlns:a16="http://schemas.microsoft.com/office/drawing/2014/main" id="{A50479DC-1B8E-43DE-9660-5A9DDF28000B}"/>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0845938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A2F96D-C066-470F-7DD5-824D98A5BA0A}"/>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4" name="Picture 3" descr="A close-up of a machine&#10;&#10;Description automatically generated">
            <a:extLst>
              <a:ext uri="{FF2B5EF4-FFF2-40B4-BE49-F238E27FC236}">
                <a16:creationId xmlns:a16="http://schemas.microsoft.com/office/drawing/2014/main" id="{784D83D8-E1BA-43D5-F054-427BBA652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465455" y="1925781"/>
            <a:ext cx="11453090" cy="8589818"/>
          </a:xfrm>
          <a:prstGeom prst="rect">
            <a:avLst/>
          </a:prstGeom>
        </p:spPr>
      </p:pic>
    </p:spTree>
    <p:extLst>
      <p:ext uri="{BB962C8B-B14F-4D97-AF65-F5344CB8AC3E}">
        <p14:creationId xmlns:p14="http://schemas.microsoft.com/office/powerpoint/2010/main" val="22259661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D45599-1547-21C0-79E7-B2B854CB23EC}"/>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4" name="Picture 3" descr="A diagram of a computer network&#10;&#10;Description automatically generated">
            <a:extLst>
              <a:ext uri="{FF2B5EF4-FFF2-40B4-BE49-F238E27FC236}">
                <a16:creationId xmlns:a16="http://schemas.microsoft.com/office/drawing/2014/main" id="{DDC3E91E-6B99-BEE8-11FB-C51A87E46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40" y="746027"/>
            <a:ext cx="21410520" cy="11002628"/>
          </a:xfrm>
          <a:prstGeom prst="rect">
            <a:avLst/>
          </a:prstGeom>
        </p:spPr>
      </p:pic>
      <p:sp>
        <p:nvSpPr>
          <p:cNvPr id="5" name="Rectangle 4">
            <a:extLst>
              <a:ext uri="{FF2B5EF4-FFF2-40B4-BE49-F238E27FC236}">
                <a16:creationId xmlns:a16="http://schemas.microsoft.com/office/drawing/2014/main" id="{697BAC8A-85CD-704F-6606-936C67098A5B}"/>
              </a:ext>
            </a:extLst>
          </p:cNvPr>
          <p:cNvSpPr/>
          <p:nvPr/>
        </p:nvSpPr>
        <p:spPr>
          <a:xfrm>
            <a:off x="11083636" y="9892145"/>
            <a:ext cx="7592291" cy="8312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97926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4206875"/>
            <a:ext cx="21031200" cy="2651125"/>
          </a:xfrm>
        </p:spPr>
        <p:txBody>
          <a:bodyPr>
            <a:normAutofit/>
          </a:bodyPr>
          <a:lstStyle/>
          <a:p>
            <a:r>
              <a:rPr lang="en-US" sz="9600" dirty="0">
                <a:solidFill>
                  <a:schemeClr val="bg1"/>
                </a:solidFill>
              </a:rPr>
              <a:t>The camera needs to move!</a:t>
            </a:r>
          </a:p>
        </p:txBody>
      </p:sp>
    </p:spTree>
    <p:extLst>
      <p:ext uri="{BB962C8B-B14F-4D97-AF65-F5344CB8AC3E}">
        <p14:creationId xmlns:p14="http://schemas.microsoft.com/office/powerpoint/2010/main" val="137851078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R-Pi mimics the stage</a:t>
            </a:r>
          </a:p>
        </p:txBody>
      </p:sp>
      <p:sp>
        <p:nvSpPr>
          <p:cNvPr id="4" name="TextBox 3">
            <a:extLst>
              <a:ext uri="{FF2B5EF4-FFF2-40B4-BE49-F238E27FC236}">
                <a16:creationId xmlns:a16="http://schemas.microsoft.com/office/drawing/2014/main" id="{7B15CC80-91B0-98EF-D9F4-D13306C27ED2}"/>
              </a:ext>
            </a:extLst>
          </p:cNvPr>
          <p:cNvSpPr txBox="1"/>
          <p:nvPr/>
        </p:nvSpPr>
        <p:spPr>
          <a:xfrm>
            <a:off x="6613098" y="6603580"/>
            <a:ext cx="353782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Signals from stage</a:t>
            </a:r>
          </a:p>
        </p:txBody>
      </p:sp>
    </p:spTree>
    <p:extLst>
      <p:ext uri="{BB962C8B-B14F-4D97-AF65-F5344CB8AC3E}">
        <p14:creationId xmlns:p14="http://schemas.microsoft.com/office/powerpoint/2010/main" val="415208690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496297-4FCE-082A-6FCB-14DF96035083}"/>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4" name="Picture 3" descr="A computer and equipment in a room&#10;&#10;Description automatically generated">
            <a:extLst>
              <a:ext uri="{FF2B5EF4-FFF2-40B4-BE49-F238E27FC236}">
                <a16:creationId xmlns:a16="http://schemas.microsoft.com/office/drawing/2014/main" id="{6BD4F7E6-5AF9-94AE-3B45-A461B31F2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71772" y="1807029"/>
            <a:ext cx="11640456" cy="8730342"/>
          </a:xfrm>
          <a:prstGeom prst="rect">
            <a:avLst/>
          </a:prstGeom>
        </p:spPr>
      </p:pic>
    </p:spTree>
    <p:extLst>
      <p:ext uri="{BB962C8B-B14F-4D97-AF65-F5344CB8AC3E}">
        <p14:creationId xmlns:p14="http://schemas.microsoft.com/office/powerpoint/2010/main" val="37516963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Floating Zone Furnaces</a:t>
            </a:r>
          </a:p>
        </p:txBody>
      </p:sp>
      <p:pic>
        <p:nvPicPr>
          <p:cNvPr id="8" name="Picture 7" descr="A diagram of a laser&#10;&#10;Description automatically generated">
            <a:extLst>
              <a:ext uri="{FF2B5EF4-FFF2-40B4-BE49-F238E27FC236}">
                <a16:creationId xmlns:a16="http://schemas.microsoft.com/office/drawing/2014/main" id="{DBAF7C1F-DDEC-39F9-3405-567B639BA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9782" y="3067895"/>
            <a:ext cx="9864436" cy="8784004"/>
          </a:xfrm>
          <a:prstGeom prst="rect">
            <a:avLst/>
          </a:prstGeom>
        </p:spPr>
      </p:pic>
    </p:spTree>
    <p:extLst>
      <p:ext uri="{BB962C8B-B14F-4D97-AF65-F5344CB8AC3E}">
        <p14:creationId xmlns:p14="http://schemas.microsoft.com/office/powerpoint/2010/main" val="16540861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6" name="IMG_5057_EC54C0F2-74B3-47BF-A72E-063F655014C5.mp4">
            <a:hlinkClick r:id="" action="ppaction://media"/>
            <a:extLst>
              <a:ext uri="{FF2B5EF4-FFF2-40B4-BE49-F238E27FC236}">
                <a16:creationId xmlns:a16="http://schemas.microsoft.com/office/drawing/2014/main" id="{7DE2D28A-B21C-3BF1-DD9B-A8DA4E2283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4015349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E0FF5-D62A-0CC7-06E6-6635B2014FB4}"/>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15" name="Picture 14" descr="A close up of a machine&#10;&#10;Description automatically generated">
            <a:extLst>
              <a:ext uri="{FF2B5EF4-FFF2-40B4-BE49-F238E27FC236}">
                <a16:creationId xmlns:a16="http://schemas.microsoft.com/office/drawing/2014/main" id="{448191B7-ECE9-0E33-8024-A628F501E90E}"/>
              </a:ext>
            </a:extLst>
          </p:cNvPr>
          <p:cNvPicPr>
            <a:picLocks noChangeAspect="1"/>
          </p:cNvPicPr>
          <p:nvPr/>
        </p:nvPicPr>
        <p:blipFill rotWithShape="1">
          <a:blip r:embed="rId3">
            <a:extLst>
              <a:ext uri="{28A0092B-C50C-407E-A947-70E740481C1C}">
                <a14:useLocalDpi xmlns:a14="http://schemas.microsoft.com/office/drawing/2010/main" val="0"/>
              </a:ext>
            </a:extLst>
          </a:blip>
          <a:srcRect l="24995" t="12508" r="36908"/>
          <a:stretch/>
        </p:blipFill>
        <p:spPr>
          <a:xfrm rot="10800000">
            <a:off x="8881918" y="661357"/>
            <a:ext cx="6607464" cy="11380850"/>
          </a:xfrm>
          <a:prstGeom prst="rect">
            <a:avLst/>
          </a:prstGeom>
        </p:spPr>
      </p:pic>
      <p:cxnSp>
        <p:nvCxnSpPr>
          <p:cNvPr id="16" name="Straight Arrow Connector 15">
            <a:extLst>
              <a:ext uri="{FF2B5EF4-FFF2-40B4-BE49-F238E27FC236}">
                <a16:creationId xmlns:a16="http://schemas.microsoft.com/office/drawing/2014/main" id="{50DA0CC5-D90D-648C-799C-059E9E2773D3}"/>
              </a:ext>
            </a:extLst>
          </p:cNvPr>
          <p:cNvCxnSpPr/>
          <p:nvPr/>
        </p:nvCxnSpPr>
        <p:spPr>
          <a:xfrm flipH="1">
            <a:off x="13771418" y="1444986"/>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108664DF-795C-008D-425F-45D1C3E67927}"/>
              </a:ext>
            </a:extLst>
          </p:cNvPr>
          <p:cNvSpPr txBox="1"/>
          <p:nvPr/>
        </p:nvSpPr>
        <p:spPr>
          <a:xfrm>
            <a:off x="19274311" y="885859"/>
            <a:ext cx="362920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Detector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18" name="Straight Arrow Connector 17">
            <a:extLst>
              <a:ext uri="{FF2B5EF4-FFF2-40B4-BE49-F238E27FC236}">
                <a16:creationId xmlns:a16="http://schemas.microsoft.com/office/drawing/2014/main" id="{9C5E89F4-1556-A27D-3729-217339D19735}"/>
              </a:ext>
            </a:extLst>
          </p:cNvPr>
          <p:cNvCxnSpPr>
            <a:cxnSpLocks/>
          </p:cNvCxnSpPr>
          <p:nvPr/>
        </p:nvCxnSpPr>
        <p:spPr>
          <a:xfrm>
            <a:off x="5889334" y="9822872"/>
            <a:ext cx="4463721"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A980DE89-684B-CCA1-9E78-1240FC1809AD}"/>
              </a:ext>
            </a:extLst>
          </p:cNvPr>
          <p:cNvSpPr txBox="1"/>
          <p:nvPr/>
        </p:nvSpPr>
        <p:spPr>
          <a:xfrm>
            <a:off x="610869" y="9263744"/>
            <a:ext cx="481862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Notch Filter</a:t>
            </a:r>
            <a:endPar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cxnSp>
        <p:nvCxnSpPr>
          <p:cNvPr id="20" name="Straight Arrow Connector 19">
            <a:extLst>
              <a:ext uri="{FF2B5EF4-FFF2-40B4-BE49-F238E27FC236}">
                <a16:creationId xmlns:a16="http://schemas.microsoft.com/office/drawing/2014/main" id="{B237AE57-E88E-B13C-327F-7C3684FB219F}"/>
              </a:ext>
            </a:extLst>
          </p:cNvPr>
          <p:cNvCxnSpPr/>
          <p:nvPr/>
        </p:nvCxnSpPr>
        <p:spPr>
          <a:xfrm flipH="1">
            <a:off x="14714898" y="5583382"/>
            <a:ext cx="5264727" cy="0"/>
          </a:xfrm>
          <a:prstGeom prst="straightConnector1">
            <a:avLst/>
          </a:prstGeom>
          <a:noFill/>
          <a:ln w="152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C6450954-1D2D-5A45-BE5D-90A50E6F5AE7}"/>
              </a:ext>
            </a:extLst>
          </p:cNvPr>
          <p:cNvSpPr txBox="1"/>
          <p:nvPr/>
        </p:nvSpPr>
        <p:spPr>
          <a:xfrm>
            <a:off x="20298845" y="5024254"/>
            <a:ext cx="2047035"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Lens</a:t>
            </a:r>
          </a:p>
        </p:txBody>
      </p:sp>
    </p:spTree>
    <p:extLst>
      <p:ext uri="{BB962C8B-B14F-4D97-AF65-F5344CB8AC3E}">
        <p14:creationId xmlns:p14="http://schemas.microsoft.com/office/powerpoint/2010/main" val="3295747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2: Temperature Analysis</a:t>
            </a:r>
          </a:p>
        </p:txBody>
      </p:sp>
      <p:pic>
        <p:nvPicPr>
          <p:cNvPr id="4" name="Picture 3" descr="A hand holding a non-contact infrared thermometer&#10;&#10;Description automatically generated">
            <a:extLst>
              <a:ext uri="{FF2B5EF4-FFF2-40B4-BE49-F238E27FC236}">
                <a16:creationId xmlns:a16="http://schemas.microsoft.com/office/drawing/2014/main" id="{C3AD42A1-4DE7-306A-D4B0-A09E0D5DA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873" y="3075710"/>
            <a:ext cx="8766254" cy="8766252"/>
          </a:xfrm>
          <a:prstGeom prst="rect">
            <a:avLst/>
          </a:prstGeom>
        </p:spPr>
      </p:pic>
      <p:sp>
        <p:nvSpPr>
          <p:cNvPr id="5" name="TextBox 4">
            <a:extLst>
              <a:ext uri="{FF2B5EF4-FFF2-40B4-BE49-F238E27FC236}">
                <a16:creationId xmlns:a16="http://schemas.microsoft.com/office/drawing/2014/main" id="{EDD48B4F-7282-BC7B-33FE-292FDFE33BA2}"/>
              </a:ext>
            </a:extLst>
          </p:cNvPr>
          <p:cNvSpPr txBox="1"/>
          <p:nvPr/>
        </p:nvSpPr>
        <p:spPr>
          <a:xfrm>
            <a:off x="0" y="10682366"/>
            <a:ext cx="6021354"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err="1">
                <a:solidFill>
                  <a:schemeClr val="bg1"/>
                </a:solidFill>
              </a:rPr>
              <a:t>Etekcity</a:t>
            </a:r>
            <a:r>
              <a:rPr lang="en-US" sz="2000" dirty="0">
                <a:solidFill>
                  <a:schemeClr val="bg1"/>
                </a:solidFill>
              </a:rPr>
              <a:t> Infrared Thermometer Temperature Gun 774, Digital IR Temp Gun for Food, Cooking, BBQ, Pizza Oven, Reptile, Griddle Accessories, Non Contact Surface Outdoor Heat Gun</a:t>
            </a:r>
          </a:p>
        </p:txBody>
      </p:sp>
    </p:spTree>
    <p:extLst>
      <p:ext uri="{BB962C8B-B14F-4D97-AF65-F5344CB8AC3E}">
        <p14:creationId xmlns:p14="http://schemas.microsoft.com/office/powerpoint/2010/main" val="2639350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Molten zone is a black-body</a:t>
            </a:r>
          </a:p>
        </p:txBody>
      </p:sp>
      <p:pic>
        <p:nvPicPr>
          <p:cNvPr id="4" name="Picture 3" descr="A graph of a wave&#10;&#10;Description automatically generated">
            <a:extLst>
              <a:ext uri="{FF2B5EF4-FFF2-40B4-BE49-F238E27FC236}">
                <a16:creationId xmlns:a16="http://schemas.microsoft.com/office/drawing/2014/main" id="{44265790-F060-1BB1-4D6D-F4E173CE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087" y="3298248"/>
            <a:ext cx="13499826" cy="8636252"/>
          </a:xfrm>
          <a:prstGeom prst="rect">
            <a:avLst/>
          </a:prstGeom>
        </p:spPr>
      </p:pic>
      <p:sp>
        <p:nvSpPr>
          <p:cNvPr id="5" name="TextBox 4">
            <a:extLst>
              <a:ext uri="{FF2B5EF4-FFF2-40B4-BE49-F238E27FC236}">
                <a16:creationId xmlns:a16="http://schemas.microsoft.com/office/drawing/2014/main" id="{35165520-FC69-A383-FD1E-49C1C3F39D58}"/>
              </a:ext>
            </a:extLst>
          </p:cNvPr>
          <p:cNvSpPr txBox="1"/>
          <p:nvPr/>
        </p:nvSpPr>
        <p:spPr>
          <a:xfrm>
            <a:off x="13805339" y="4654425"/>
            <a:ext cx="345293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rgbClr val="000000"/>
                </a:solidFill>
                <a:effectLst/>
                <a:uFillTx/>
                <a:latin typeface="Helvetica Neue"/>
                <a:ea typeface="Helvetica Neue"/>
                <a:cs typeface="Helvetica Neue"/>
                <a:sym typeface="Helvetica Neue"/>
              </a:rPr>
              <a:t>5500 K</a:t>
            </a:r>
          </a:p>
        </p:txBody>
      </p:sp>
    </p:spTree>
    <p:extLst>
      <p:ext uri="{BB962C8B-B14F-4D97-AF65-F5344CB8AC3E}">
        <p14:creationId xmlns:p14="http://schemas.microsoft.com/office/powerpoint/2010/main" val="355710402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34</a:t>
            </a:fld>
            <a:endParaRPr lang="en-US"/>
          </a:p>
        </p:txBody>
      </p:sp>
      <p:pic>
        <p:nvPicPr>
          <p:cNvPr id="5" name="Picture 4" descr="A group of emoticons with text&#10;&#10;Description automatically generated">
            <a:extLst>
              <a:ext uri="{FF2B5EF4-FFF2-40B4-BE49-F238E27FC236}">
                <a16:creationId xmlns:a16="http://schemas.microsoft.com/office/drawing/2014/main" id="{F2BE59AD-EB30-19AA-160D-1E2DFBBFB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349" y="4401887"/>
            <a:ext cx="21769302" cy="4184072"/>
          </a:xfrm>
          <a:prstGeom prst="rect">
            <a:avLst/>
          </a:prstGeom>
        </p:spPr>
      </p:pic>
    </p:spTree>
    <p:extLst>
      <p:ext uri="{BB962C8B-B14F-4D97-AF65-F5344CB8AC3E}">
        <p14:creationId xmlns:p14="http://schemas.microsoft.com/office/powerpoint/2010/main" val="253137878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35</a:t>
            </a:fld>
            <a:endParaRPr lang="en-US"/>
          </a:p>
        </p:txBody>
      </p:sp>
      <p:pic>
        <p:nvPicPr>
          <p:cNvPr id="4" name="Picture 3" descr="A black and white math symbols&#10;&#10;Description automatically generated">
            <a:extLst>
              <a:ext uri="{FF2B5EF4-FFF2-40B4-BE49-F238E27FC236}">
                <a16:creationId xmlns:a16="http://schemas.microsoft.com/office/drawing/2014/main" id="{E73DDC11-47F7-F49F-3E4B-4B4B93899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003" y="4405746"/>
            <a:ext cx="18659994" cy="3408218"/>
          </a:xfrm>
          <a:prstGeom prst="rect">
            <a:avLst/>
          </a:prstGeom>
        </p:spPr>
      </p:pic>
    </p:spTree>
    <p:extLst>
      <p:ext uri="{BB962C8B-B14F-4D97-AF65-F5344CB8AC3E}">
        <p14:creationId xmlns:p14="http://schemas.microsoft.com/office/powerpoint/2010/main" val="161694446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4" name="Picture 3" descr="A math equations with numbers and symbols&#10;&#10;Description automatically generated">
            <a:extLst>
              <a:ext uri="{FF2B5EF4-FFF2-40B4-BE49-F238E27FC236}">
                <a16:creationId xmlns:a16="http://schemas.microsoft.com/office/drawing/2014/main" id="{04039047-A972-3881-56A2-8460D99A2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745" y="4886796"/>
            <a:ext cx="22474510" cy="3020290"/>
          </a:xfrm>
          <a:prstGeom prst="rect">
            <a:avLst/>
          </a:prstGeom>
        </p:spPr>
      </p:pic>
    </p:spTree>
    <p:extLst>
      <p:ext uri="{BB962C8B-B14F-4D97-AF65-F5344CB8AC3E}">
        <p14:creationId xmlns:p14="http://schemas.microsoft.com/office/powerpoint/2010/main" val="277002525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Heated Carbon Rod Testing</a:t>
            </a:r>
          </a:p>
        </p:txBody>
      </p:sp>
      <p:pic>
        <p:nvPicPr>
          <p:cNvPr id="12" name="Picture 11" descr="A graph of a graph&#10;&#10;Description automatically generated">
            <a:extLst>
              <a:ext uri="{FF2B5EF4-FFF2-40B4-BE49-F238E27FC236}">
                <a16:creationId xmlns:a16="http://schemas.microsoft.com/office/drawing/2014/main" id="{41BBA78E-4988-A661-012E-5F5ABBEEE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926" y="2724239"/>
            <a:ext cx="8696148" cy="9358904"/>
          </a:xfrm>
          <a:prstGeom prst="rect">
            <a:avLst/>
          </a:prstGeom>
        </p:spPr>
      </p:pic>
      <p:sp>
        <p:nvSpPr>
          <p:cNvPr id="13" name="Oval 12">
            <a:extLst>
              <a:ext uri="{FF2B5EF4-FFF2-40B4-BE49-F238E27FC236}">
                <a16:creationId xmlns:a16="http://schemas.microsoft.com/office/drawing/2014/main" id="{90294C8F-C3EC-0C96-33BC-792F1E3177E8}"/>
              </a:ext>
            </a:extLst>
          </p:cNvPr>
          <p:cNvSpPr/>
          <p:nvPr/>
        </p:nvSpPr>
        <p:spPr>
          <a:xfrm>
            <a:off x="8315432" y="9652819"/>
            <a:ext cx="2122714" cy="1632857"/>
          </a:xfrm>
          <a:prstGeom prst="ellipse">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extBox 13">
            <a:extLst>
              <a:ext uri="{FF2B5EF4-FFF2-40B4-BE49-F238E27FC236}">
                <a16:creationId xmlns:a16="http://schemas.microsoft.com/office/drawing/2014/main" id="{3262DCCD-7AC2-092E-6405-BCA7B1846AA6}"/>
              </a:ext>
            </a:extLst>
          </p:cNvPr>
          <p:cNvSpPr txBox="1"/>
          <p:nvPr/>
        </p:nvSpPr>
        <p:spPr>
          <a:xfrm>
            <a:off x="8959331" y="4816236"/>
            <a:ext cx="3452938"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6600" dirty="0"/>
              <a:t>3000</a:t>
            </a:r>
            <a:r>
              <a:rPr kumimoji="0" lang="en-US" sz="6600" b="1" i="0" u="none" strike="noStrike" cap="none" spc="0" normalizeH="0" baseline="0" dirty="0">
                <a:ln>
                  <a:noFill/>
                </a:ln>
                <a:solidFill>
                  <a:srgbClr val="000000"/>
                </a:solidFill>
                <a:effectLst/>
                <a:uFillTx/>
                <a:latin typeface="Helvetica Neue"/>
                <a:ea typeface="Helvetica Neue"/>
                <a:cs typeface="Helvetica Neue"/>
                <a:sym typeface="Helvetica Neue"/>
              </a:rPr>
              <a:t> K</a:t>
            </a:r>
          </a:p>
        </p:txBody>
      </p:sp>
    </p:spTree>
    <p:extLst>
      <p:ext uri="{BB962C8B-B14F-4D97-AF65-F5344CB8AC3E}">
        <p14:creationId xmlns:p14="http://schemas.microsoft.com/office/powerpoint/2010/main" val="978594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B39BCB-FC13-3A60-95DF-212E4193A355}"/>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3" name="Picture 2">
            <a:extLst>
              <a:ext uri="{FF2B5EF4-FFF2-40B4-BE49-F238E27FC236}">
                <a16:creationId xmlns:a16="http://schemas.microsoft.com/office/drawing/2014/main" id="{EF66F97F-3B81-6281-671A-B3E20E0C838A}"/>
              </a:ext>
            </a:extLst>
          </p:cNvPr>
          <p:cNvPicPr>
            <a:picLocks noChangeAspect="1"/>
          </p:cNvPicPr>
          <p:nvPr/>
        </p:nvPicPr>
        <p:blipFill>
          <a:blip r:embed="rId2"/>
          <a:stretch>
            <a:fillRect/>
          </a:stretch>
        </p:blipFill>
        <p:spPr>
          <a:xfrm>
            <a:off x="4757057" y="444693"/>
            <a:ext cx="14869886" cy="11389700"/>
          </a:xfrm>
          <a:prstGeom prst="rect">
            <a:avLst/>
          </a:prstGeom>
        </p:spPr>
      </p:pic>
      <p:cxnSp>
        <p:nvCxnSpPr>
          <p:cNvPr id="5" name="Straight Connector 4">
            <a:extLst>
              <a:ext uri="{FF2B5EF4-FFF2-40B4-BE49-F238E27FC236}">
                <a16:creationId xmlns:a16="http://schemas.microsoft.com/office/drawing/2014/main" id="{5B7188E4-4E43-88E4-26EF-0406F6E9A9F5}"/>
              </a:ext>
            </a:extLst>
          </p:cNvPr>
          <p:cNvCxnSpPr/>
          <p:nvPr/>
        </p:nvCxnSpPr>
        <p:spPr>
          <a:xfrm flipH="1">
            <a:off x="6507126" y="8038214"/>
            <a:ext cx="6507125" cy="0"/>
          </a:xfrm>
          <a:prstGeom prst="line">
            <a:avLst/>
          </a:prstGeom>
          <a:noFill/>
          <a:ln w="1905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181349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4" name="Picture 3" descr="A math equations with numbers&#10;&#10;Description automatically generated with medium confidence">
            <a:extLst>
              <a:ext uri="{FF2B5EF4-FFF2-40B4-BE49-F238E27FC236}">
                <a16:creationId xmlns:a16="http://schemas.microsoft.com/office/drawing/2014/main" id="{46236E65-29A2-509C-44FB-CB50E29F5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390" y="4997632"/>
            <a:ext cx="21829220" cy="2798618"/>
          </a:xfrm>
          <a:prstGeom prst="rect">
            <a:avLst/>
          </a:prstGeom>
        </p:spPr>
      </p:pic>
    </p:spTree>
    <p:extLst>
      <p:ext uri="{BB962C8B-B14F-4D97-AF65-F5344CB8AC3E}">
        <p14:creationId xmlns:p14="http://schemas.microsoft.com/office/powerpoint/2010/main" val="23767152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04C2B-07E0-F384-0E32-103685C30E28}"/>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A2B63C71-3F5E-3A79-AE81-BB94DF4B8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68620"/>
            <a:ext cx="15295418" cy="11471564"/>
          </a:xfrm>
          <a:prstGeom prst="rect">
            <a:avLst/>
          </a:prstGeom>
        </p:spPr>
      </p:pic>
    </p:spTree>
    <p:extLst>
      <p:ext uri="{BB962C8B-B14F-4D97-AF65-F5344CB8AC3E}">
        <p14:creationId xmlns:p14="http://schemas.microsoft.com/office/powerpoint/2010/main" val="285071533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Heated Carbon Rod Testing</a:t>
            </a:r>
          </a:p>
        </p:txBody>
      </p:sp>
      <p:pic>
        <p:nvPicPr>
          <p:cNvPr id="7" name="Picture 6" descr="A graph of a graph with blue dots&#10;&#10;Description automatically generated">
            <a:extLst>
              <a:ext uri="{FF2B5EF4-FFF2-40B4-BE49-F238E27FC236}">
                <a16:creationId xmlns:a16="http://schemas.microsoft.com/office/drawing/2014/main" id="{E62FB6C5-6496-5A8B-9C7B-C2208E10E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136" y="2914204"/>
            <a:ext cx="8731728" cy="9201596"/>
          </a:xfrm>
          <a:prstGeom prst="rect">
            <a:avLst/>
          </a:prstGeom>
        </p:spPr>
      </p:pic>
    </p:spTree>
    <p:extLst>
      <p:ext uri="{BB962C8B-B14F-4D97-AF65-F5344CB8AC3E}">
        <p14:creationId xmlns:p14="http://schemas.microsoft.com/office/powerpoint/2010/main" val="115286262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41</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Part 3: Automate Everything</a:t>
            </a:r>
          </a:p>
        </p:txBody>
      </p:sp>
      <p:pic>
        <p:nvPicPr>
          <p:cNvPr id="1026" name="Picture 2">
            <a:extLst>
              <a:ext uri="{FF2B5EF4-FFF2-40B4-BE49-F238E27FC236}">
                <a16:creationId xmlns:a16="http://schemas.microsoft.com/office/drawing/2014/main" id="{0DD17A26-2B3C-499F-C920-8FD644D85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955" y="3997753"/>
            <a:ext cx="9109590" cy="6680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ilities – HT-MAX | Center on High-throughput Materials Discovery for  Extremes">
            <a:extLst>
              <a:ext uri="{FF2B5EF4-FFF2-40B4-BE49-F238E27FC236}">
                <a16:creationId xmlns:a16="http://schemas.microsoft.com/office/drawing/2014/main" id="{84972949-B278-5972-40E1-255F8A1F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3987800"/>
            <a:ext cx="10023764" cy="668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46527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42</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Tree>
    <p:extLst>
      <p:ext uri="{BB962C8B-B14F-4D97-AF65-F5344CB8AC3E}">
        <p14:creationId xmlns:p14="http://schemas.microsoft.com/office/powerpoint/2010/main" val="383825757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43</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Tree>
    <p:extLst>
      <p:ext uri="{BB962C8B-B14F-4D97-AF65-F5344CB8AC3E}">
        <p14:creationId xmlns:p14="http://schemas.microsoft.com/office/powerpoint/2010/main" val="370032355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44</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So, how hot was it?</a:t>
            </a:r>
          </a:p>
        </p:txBody>
      </p:sp>
    </p:spTree>
    <p:extLst>
      <p:ext uri="{BB962C8B-B14F-4D97-AF65-F5344CB8AC3E}">
        <p14:creationId xmlns:p14="http://schemas.microsoft.com/office/powerpoint/2010/main" val="54559721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3678A4-E1B7-B028-D7E0-C6DC999E5152}"/>
              </a:ext>
            </a:extLst>
          </p:cNvPr>
          <p:cNvSpPr>
            <a:spLocks noGrp="1"/>
          </p:cNvSpPr>
          <p:nvPr>
            <p:ph type="sldNum" sz="quarter" idx="2"/>
          </p:nvPr>
        </p:nvSpPr>
        <p:spPr/>
        <p:txBody>
          <a:bodyPr/>
          <a:lstStyle/>
          <a:p>
            <a:fld id="{86CB4B4D-7CA3-9044-876B-883B54F8677D}" type="slidenum">
              <a:rPr lang="en-US" smtClean="0"/>
              <a:t>46</a:t>
            </a:fld>
            <a:endParaRPr lang="en-US"/>
          </a:p>
        </p:txBody>
      </p:sp>
      <p:pic>
        <p:nvPicPr>
          <p:cNvPr id="3" name="Picture 2" descr="A graph of temperature and heat&#10;&#10;Description automatically generated with medium confidence">
            <a:extLst>
              <a:ext uri="{FF2B5EF4-FFF2-40B4-BE49-F238E27FC236}">
                <a16:creationId xmlns:a16="http://schemas.microsoft.com/office/drawing/2014/main" id="{8305F90F-E9B0-5E47-73CB-76B94D462F8C}"/>
              </a:ext>
            </a:extLst>
          </p:cNvPr>
          <p:cNvPicPr>
            <a:picLocks noChangeAspect="1"/>
          </p:cNvPicPr>
          <p:nvPr/>
        </p:nvPicPr>
        <p:blipFill rotWithShape="1">
          <a:blip r:embed="rId2">
            <a:extLst>
              <a:ext uri="{28A0092B-C50C-407E-A947-70E740481C1C}">
                <a14:useLocalDpi xmlns:a14="http://schemas.microsoft.com/office/drawing/2010/main" val="0"/>
              </a:ext>
            </a:extLst>
          </a:blip>
          <a:srcRect l="7282" t="45220" r="23575" b="40164"/>
          <a:stretch/>
        </p:blipFill>
        <p:spPr>
          <a:xfrm>
            <a:off x="1761821" y="6858000"/>
            <a:ext cx="17999592" cy="2853594"/>
          </a:xfrm>
          <a:prstGeom prst="rect">
            <a:avLst/>
          </a:prstGeom>
        </p:spPr>
      </p:pic>
      <p:pic>
        <p:nvPicPr>
          <p:cNvPr id="4" name="Picture 3">
            <a:extLst>
              <a:ext uri="{FF2B5EF4-FFF2-40B4-BE49-F238E27FC236}">
                <a16:creationId xmlns:a16="http://schemas.microsoft.com/office/drawing/2014/main" id="{292CC165-974C-46EF-F592-A0B522256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563960" y="3680618"/>
            <a:ext cx="18571034" cy="1733296"/>
          </a:xfrm>
          <a:prstGeom prst="rect">
            <a:avLst/>
          </a:prstGeom>
        </p:spPr>
      </p:pic>
      <p:pic>
        <p:nvPicPr>
          <p:cNvPr id="5" name="Picture 4" descr="A graph of temperature and heat&#10;&#10;Description automatically generated with medium confidence">
            <a:extLst>
              <a:ext uri="{FF2B5EF4-FFF2-40B4-BE49-F238E27FC236}">
                <a16:creationId xmlns:a16="http://schemas.microsoft.com/office/drawing/2014/main" id="{BBCC411E-7BB5-0F8A-DA6B-360CD1BE8E4B}"/>
              </a:ext>
            </a:extLst>
          </p:cNvPr>
          <p:cNvPicPr>
            <a:picLocks noChangeAspect="1"/>
          </p:cNvPicPr>
          <p:nvPr/>
        </p:nvPicPr>
        <p:blipFill rotWithShape="1">
          <a:blip r:embed="rId2">
            <a:extLst>
              <a:ext uri="{28A0092B-C50C-407E-A947-70E740481C1C}">
                <a14:useLocalDpi xmlns:a14="http://schemas.microsoft.com/office/drawing/2010/main" val="0"/>
              </a:ext>
            </a:extLst>
          </a:blip>
          <a:srcRect l="76425" t="8302" r="9052" b="7799"/>
          <a:stretch/>
        </p:blipFill>
        <p:spPr>
          <a:xfrm>
            <a:off x="20970240" y="604020"/>
            <a:ext cx="2624860" cy="11372754"/>
          </a:xfrm>
          <a:prstGeom prst="rect">
            <a:avLst/>
          </a:prstGeom>
        </p:spPr>
      </p:pic>
      <p:sp>
        <p:nvSpPr>
          <p:cNvPr id="6" name="TextBox 5">
            <a:extLst>
              <a:ext uri="{FF2B5EF4-FFF2-40B4-BE49-F238E27FC236}">
                <a16:creationId xmlns:a16="http://schemas.microsoft.com/office/drawing/2014/main" id="{D470A0A3-0FD0-8301-A450-AB07F0FC713B}"/>
              </a:ext>
            </a:extLst>
          </p:cNvPr>
          <p:cNvSpPr txBox="1"/>
          <p:nvPr/>
        </p:nvSpPr>
        <p:spPr>
          <a:xfrm>
            <a:off x="20970240" y="604020"/>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p>
        </p:txBody>
      </p:sp>
      <p:sp>
        <p:nvSpPr>
          <p:cNvPr id="7" name="Title 2">
            <a:extLst>
              <a:ext uri="{FF2B5EF4-FFF2-40B4-BE49-F238E27FC236}">
                <a16:creationId xmlns:a16="http://schemas.microsoft.com/office/drawing/2014/main" id="{984D3CCC-A375-D787-98AA-25BE4F344BB0}"/>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So, how hot was it?</a:t>
            </a:r>
          </a:p>
        </p:txBody>
      </p:sp>
    </p:spTree>
    <p:extLst>
      <p:ext uri="{BB962C8B-B14F-4D97-AF65-F5344CB8AC3E}">
        <p14:creationId xmlns:p14="http://schemas.microsoft.com/office/powerpoint/2010/main" val="3725590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Now the science begins…</a:t>
            </a:r>
          </a:p>
        </p:txBody>
      </p:sp>
    </p:spTree>
    <p:extLst>
      <p:ext uri="{BB962C8B-B14F-4D97-AF65-F5344CB8AC3E}">
        <p14:creationId xmlns:p14="http://schemas.microsoft.com/office/powerpoint/2010/main" val="10478597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Probe fundamental floating zone growth physics</a:t>
            </a:r>
          </a:p>
          <a:p>
            <a:pPr hangingPunct="1"/>
            <a:r>
              <a:rPr lang="en-US" dirty="0">
                <a:solidFill>
                  <a:schemeClr val="bg1"/>
                </a:solidFill>
              </a:rPr>
              <a:t>Understand heat flow within the molten zone</a:t>
            </a:r>
          </a:p>
          <a:p>
            <a:pPr hangingPunct="1"/>
            <a:endParaRPr lang="en-US" dirty="0">
              <a:solidFill>
                <a:schemeClr val="bg1"/>
              </a:solidFill>
            </a:endParaRPr>
          </a:p>
          <a:p>
            <a:pPr hangingPunct="1"/>
            <a:r>
              <a:rPr lang="en-US" dirty="0">
                <a:solidFill>
                  <a:schemeClr val="bg1"/>
                </a:solidFill>
              </a:rPr>
              <a:t>Design growths for desired crystal properties</a:t>
            </a:r>
          </a:p>
          <a:p>
            <a:pPr hangingPunct="1"/>
            <a:r>
              <a:rPr lang="en-US" dirty="0">
                <a:solidFill>
                  <a:schemeClr val="bg1"/>
                </a:solidFill>
              </a:rPr>
              <a:t>Adjust growths in real time</a:t>
            </a:r>
          </a:p>
        </p:txBody>
      </p:sp>
      <p:sp>
        <p:nvSpPr>
          <p:cNvPr id="3" name="Title 2">
            <a:extLst>
              <a:ext uri="{FF2B5EF4-FFF2-40B4-BE49-F238E27FC236}">
                <a16:creationId xmlns:a16="http://schemas.microsoft.com/office/drawing/2014/main" id="{FC0A2118-8A09-2EC9-C8E0-FB459E704CC1}"/>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Now the science begins…</a:t>
            </a:r>
          </a:p>
        </p:txBody>
      </p:sp>
    </p:spTree>
    <p:extLst>
      <p:ext uri="{BB962C8B-B14F-4D97-AF65-F5344CB8AC3E}">
        <p14:creationId xmlns:p14="http://schemas.microsoft.com/office/powerpoint/2010/main" val="30946711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David</a:t>
            </a:r>
          </a:p>
          <a:p>
            <a:pPr hangingPunct="1"/>
            <a:r>
              <a:rPr lang="en-US" dirty="0">
                <a:solidFill>
                  <a:schemeClr val="bg1"/>
                </a:solidFill>
              </a:rPr>
              <a:t>Tyrel</a:t>
            </a:r>
          </a:p>
          <a:p>
            <a:pPr hangingPunct="1"/>
            <a:r>
              <a:rPr lang="en-US" dirty="0">
                <a:solidFill>
                  <a:schemeClr val="bg1"/>
                </a:solidFill>
              </a:rPr>
              <a:t>Evan Crites - help with using lab equipment, building the mount</a:t>
            </a:r>
          </a:p>
          <a:p>
            <a:pPr hangingPunct="1"/>
            <a:r>
              <a:rPr lang="en-US" dirty="0">
                <a:solidFill>
                  <a:schemeClr val="bg1"/>
                </a:solidFill>
              </a:rPr>
              <a:t>Maggie </a:t>
            </a:r>
            <a:r>
              <a:rPr lang="en-US" dirty="0" err="1">
                <a:solidFill>
                  <a:schemeClr val="bg1"/>
                </a:solidFill>
              </a:rPr>
              <a:t>Eminizer</a:t>
            </a:r>
            <a:r>
              <a:rPr lang="en-US" dirty="0">
                <a:solidFill>
                  <a:schemeClr val="bg1"/>
                </a:solidFill>
              </a:rPr>
              <a:t> - </a:t>
            </a:r>
            <a:r>
              <a:rPr lang="en-US" dirty="0" err="1">
                <a:solidFill>
                  <a:schemeClr val="bg1"/>
                </a:solidFill>
              </a:rPr>
              <a:t>OpenMSIStream</a:t>
            </a:r>
            <a:r>
              <a:rPr lang="en-US" dirty="0">
                <a:solidFill>
                  <a:schemeClr val="bg1"/>
                </a:solidFill>
              </a:rPr>
              <a:t> and helping design the streaming pipeline</a:t>
            </a:r>
          </a:p>
          <a:p>
            <a:pPr hangingPunct="1"/>
            <a:r>
              <a:rPr lang="en-US" dirty="0">
                <a:solidFill>
                  <a:schemeClr val="bg1"/>
                </a:solidFill>
              </a:rPr>
              <a:t>NSF - PARADIM #2039380 and </a:t>
            </a:r>
            <a:r>
              <a:rPr lang="en-US" dirty="0" err="1">
                <a:solidFill>
                  <a:schemeClr val="bg1"/>
                </a:solidFill>
              </a:rPr>
              <a:t>VariMat</a:t>
            </a:r>
            <a:r>
              <a:rPr lang="en-US" dirty="0">
                <a:solidFill>
                  <a:schemeClr val="bg1"/>
                </a:solidFill>
              </a:rPr>
              <a:t> Award 2129051</a:t>
            </a:r>
          </a:p>
        </p:txBody>
      </p:sp>
      <p:sp>
        <p:nvSpPr>
          <p:cNvPr id="16" name="Title 2">
            <a:extLst>
              <a:ext uri="{FF2B5EF4-FFF2-40B4-BE49-F238E27FC236}">
                <a16:creationId xmlns:a16="http://schemas.microsoft.com/office/drawing/2014/main" id="{9D08EFFE-518B-6173-B6A7-11871C58DB98}"/>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p>
        </p:txBody>
      </p:sp>
    </p:spTree>
    <p:extLst>
      <p:ext uri="{BB962C8B-B14F-4D97-AF65-F5344CB8AC3E}">
        <p14:creationId xmlns:p14="http://schemas.microsoft.com/office/powerpoint/2010/main" val="5326258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Control over the growth process</a:t>
            </a:r>
          </a:p>
          <a:p>
            <a:pPr hangingPunct="1"/>
            <a:r>
              <a:rPr lang="en-US" dirty="0">
                <a:solidFill>
                  <a:schemeClr val="bg1"/>
                </a:solidFill>
              </a:rPr>
              <a:t>Relatively quick growths</a:t>
            </a:r>
          </a:p>
          <a:p>
            <a:pPr hangingPunct="1"/>
            <a:r>
              <a:rPr lang="en-US" dirty="0">
                <a:solidFill>
                  <a:schemeClr val="bg1"/>
                </a:solidFill>
              </a:rPr>
              <a:t>Can be pressurized to create an isolated environment</a:t>
            </a:r>
          </a:p>
        </p:txBody>
      </p:sp>
      <p:sp>
        <p:nvSpPr>
          <p:cNvPr id="16" name="Title 2">
            <a:extLst>
              <a:ext uri="{FF2B5EF4-FFF2-40B4-BE49-F238E27FC236}">
                <a16:creationId xmlns:a16="http://schemas.microsoft.com/office/drawing/2014/main" id="{9D08EFFE-518B-6173-B6A7-11871C58DB98}"/>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Benefits</a:t>
            </a:r>
          </a:p>
        </p:txBody>
      </p:sp>
    </p:spTree>
    <p:extLst>
      <p:ext uri="{BB962C8B-B14F-4D97-AF65-F5344CB8AC3E}">
        <p14:creationId xmlns:p14="http://schemas.microsoft.com/office/powerpoint/2010/main" val="34692280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3678A4-E1B7-B028-D7E0-C6DC999E5152}"/>
              </a:ext>
            </a:extLst>
          </p:cNvPr>
          <p:cNvSpPr>
            <a:spLocks noGrp="1"/>
          </p:cNvSpPr>
          <p:nvPr>
            <p:ph type="sldNum" sz="quarter" idx="2"/>
          </p:nvPr>
        </p:nvSpPr>
        <p:spPr/>
        <p:txBody>
          <a:bodyPr/>
          <a:lstStyle/>
          <a:p>
            <a:fld id="{86CB4B4D-7CA3-9044-876B-883B54F8677D}" type="slidenum">
              <a:rPr lang="en-US" smtClean="0"/>
              <a:t>50</a:t>
            </a:fld>
            <a:endParaRPr lang="en-US"/>
          </a:p>
        </p:txBody>
      </p:sp>
      <p:pic>
        <p:nvPicPr>
          <p:cNvPr id="3" name="Picture 2" descr="A graph of temperature and heat&#10;&#10;Description automatically generated with medium confidence">
            <a:extLst>
              <a:ext uri="{FF2B5EF4-FFF2-40B4-BE49-F238E27FC236}">
                <a16:creationId xmlns:a16="http://schemas.microsoft.com/office/drawing/2014/main" id="{8305F90F-E9B0-5E47-73CB-76B94D462F8C}"/>
              </a:ext>
            </a:extLst>
          </p:cNvPr>
          <p:cNvPicPr>
            <a:picLocks noChangeAspect="1"/>
          </p:cNvPicPr>
          <p:nvPr/>
        </p:nvPicPr>
        <p:blipFill rotWithShape="1">
          <a:blip r:embed="rId2">
            <a:extLst>
              <a:ext uri="{28A0092B-C50C-407E-A947-70E740481C1C}">
                <a14:useLocalDpi xmlns:a14="http://schemas.microsoft.com/office/drawing/2010/main" val="0"/>
              </a:ext>
            </a:extLst>
          </a:blip>
          <a:srcRect l="7282" t="45220" r="23575" b="40164"/>
          <a:stretch/>
        </p:blipFill>
        <p:spPr>
          <a:xfrm>
            <a:off x="1761821" y="6858000"/>
            <a:ext cx="17999592" cy="2853594"/>
          </a:xfrm>
          <a:prstGeom prst="rect">
            <a:avLst/>
          </a:prstGeom>
        </p:spPr>
      </p:pic>
      <p:pic>
        <p:nvPicPr>
          <p:cNvPr id="4" name="Picture 3">
            <a:extLst>
              <a:ext uri="{FF2B5EF4-FFF2-40B4-BE49-F238E27FC236}">
                <a16:creationId xmlns:a16="http://schemas.microsoft.com/office/drawing/2014/main" id="{292CC165-974C-46EF-F592-A0B522256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563960" y="3680618"/>
            <a:ext cx="18571034" cy="1733296"/>
          </a:xfrm>
          <a:prstGeom prst="rect">
            <a:avLst/>
          </a:prstGeom>
        </p:spPr>
      </p:pic>
      <p:pic>
        <p:nvPicPr>
          <p:cNvPr id="5" name="Picture 4" descr="A graph of temperature and heat&#10;&#10;Description automatically generated with medium confidence">
            <a:extLst>
              <a:ext uri="{FF2B5EF4-FFF2-40B4-BE49-F238E27FC236}">
                <a16:creationId xmlns:a16="http://schemas.microsoft.com/office/drawing/2014/main" id="{BBCC411E-7BB5-0F8A-DA6B-360CD1BE8E4B}"/>
              </a:ext>
            </a:extLst>
          </p:cNvPr>
          <p:cNvPicPr>
            <a:picLocks noChangeAspect="1"/>
          </p:cNvPicPr>
          <p:nvPr/>
        </p:nvPicPr>
        <p:blipFill rotWithShape="1">
          <a:blip r:embed="rId2">
            <a:extLst>
              <a:ext uri="{28A0092B-C50C-407E-A947-70E740481C1C}">
                <a14:useLocalDpi xmlns:a14="http://schemas.microsoft.com/office/drawing/2010/main" val="0"/>
              </a:ext>
            </a:extLst>
          </a:blip>
          <a:srcRect l="76425" t="8302" r="9052" b="7799"/>
          <a:stretch/>
        </p:blipFill>
        <p:spPr>
          <a:xfrm>
            <a:off x="20970240" y="604020"/>
            <a:ext cx="2624860" cy="11372754"/>
          </a:xfrm>
          <a:prstGeom prst="rect">
            <a:avLst/>
          </a:prstGeom>
        </p:spPr>
      </p:pic>
      <p:sp>
        <p:nvSpPr>
          <p:cNvPr id="6" name="TextBox 5">
            <a:extLst>
              <a:ext uri="{FF2B5EF4-FFF2-40B4-BE49-F238E27FC236}">
                <a16:creationId xmlns:a16="http://schemas.microsoft.com/office/drawing/2014/main" id="{D470A0A3-0FD0-8301-A450-AB07F0FC713B}"/>
              </a:ext>
            </a:extLst>
          </p:cNvPr>
          <p:cNvSpPr txBox="1"/>
          <p:nvPr/>
        </p:nvSpPr>
        <p:spPr>
          <a:xfrm>
            <a:off x="20970240" y="604020"/>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p>
        </p:txBody>
      </p:sp>
      <p:sp>
        <p:nvSpPr>
          <p:cNvPr id="7" name="Title 2">
            <a:extLst>
              <a:ext uri="{FF2B5EF4-FFF2-40B4-BE49-F238E27FC236}">
                <a16:creationId xmlns:a16="http://schemas.microsoft.com/office/drawing/2014/main" id="{984D3CCC-A375-D787-98AA-25BE4F344BB0}"/>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So, how hot was it?</a:t>
            </a:r>
          </a:p>
        </p:txBody>
      </p:sp>
    </p:spTree>
    <p:extLst>
      <p:ext uri="{BB962C8B-B14F-4D97-AF65-F5344CB8AC3E}">
        <p14:creationId xmlns:p14="http://schemas.microsoft.com/office/powerpoint/2010/main" val="174086615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21B960-09BB-4438-9D58-4D2C07FD8E80}"/>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13" name="Content Placeholder 4">
            <a:extLst>
              <a:ext uri="{FF2B5EF4-FFF2-40B4-BE49-F238E27FC236}">
                <a16:creationId xmlns:a16="http://schemas.microsoft.com/office/drawing/2014/main" id="{BC12D08C-C7AE-CD66-AE4C-8817BA537E07}"/>
              </a:ext>
            </a:extLst>
          </p:cNvPr>
          <p:cNvSpPr txBox="1">
            <a:spLocks/>
          </p:cNvSpPr>
          <p:nvPr/>
        </p:nvSpPr>
        <p:spPr>
          <a:xfrm>
            <a:off x="1676400" y="3651250"/>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Thermal Gradient</a:t>
            </a:r>
          </a:p>
          <a:p>
            <a:pPr hangingPunct="1"/>
            <a:r>
              <a:rPr lang="en-US" dirty="0">
                <a:solidFill>
                  <a:schemeClr val="bg1"/>
                </a:solidFill>
              </a:rPr>
              <a:t>Heat transfer</a:t>
            </a:r>
          </a:p>
        </p:txBody>
      </p:sp>
      <p:sp>
        <p:nvSpPr>
          <p:cNvPr id="16" name="Title 2">
            <a:extLst>
              <a:ext uri="{FF2B5EF4-FFF2-40B4-BE49-F238E27FC236}">
                <a16:creationId xmlns:a16="http://schemas.microsoft.com/office/drawing/2014/main" id="{9D08EFFE-518B-6173-B6A7-11871C58DB98}"/>
              </a:ext>
            </a:extLst>
          </p:cNvPr>
          <p:cNvSpPr txBox="1">
            <a:spLocks/>
          </p:cNvSpPr>
          <p:nvPr/>
        </p:nvSpPr>
        <p:spPr>
          <a:xfrm>
            <a:off x="1676400" y="647123"/>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Physics of the molten zone is largely unknown</a:t>
            </a:r>
          </a:p>
        </p:txBody>
      </p:sp>
    </p:spTree>
    <p:extLst>
      <p:ext uri="{BB962C8B-B14F-4D97-AF65-F5344CB8AC3E}">
        <p14:creationId xmlns:p14="http://schemas.microsoft.com/office/powerpoint/2010/main" val="11439457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Modeling – NaNO</a:t>
            </a:r>
            <a:r>
              <a:rPr lang="en-US" sz="9600" baseline="-25000" dirty="0">
                <a:solidFill>
                  <a:schemeClr val="bg1"/>
                </a:solidFill>
              </a:rPr>
              <a:t>3</a:t>
            </a:r>
            <a:endParaRPr lang="en-US" sz="9600" dirty="0">
              <a:solidFill>
                <a:schemeClr val="bg1"/>
              </a:solidFill>
            </a:endParaRPr>
          </a:p>
        </p:txBody>
      </p:sp>
      <p:pic>
        <p:nvPicPr>
          <p:cNvPr id="5" name="Picture 4" descr="A diagram of a heat wave&#10;&#10;Description automatically generated">
            <a:extLst>
              <a:ext uri="{FF2B5EF4-FFF2-40B4-BE49-F238E27FC236}">
                <a16:creationId xmlns:a16="http://schemas.microsoft.com/office/drawing/2014/main" id="{EB286B71-909A-7A7E-BC48-7F91D2AD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429" y="2884631"/>
            <a:ext cx="8273142" cy="9180854"/>
          </a:xfrm>
          <a:prstGeom prst="rect">
            <a:avLst/>
          </a:prstGeom>
        </p:spPr>
      </p:pic>
      <p:sp>
        <p:nvSpPr>
          <p:cNvPr id="7" name="TextBox 6">
            <a:extLst>
              <a:ext uri="{FF2B5EF4-FFF2-40B4-BE49-F238E27FC236}">
                <a16:creationId xmlns:a16="http://schemas.microsoft.com/office/drawing/2014/main" id="{196F7959-BDF7-2B83-6CA8-6BFD30BD61C8}"/>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1"/>
                </a:solidFill>
                <a:effectLst/>
              </a:rPr>
              <a:t>Scott S. </a:t>
            </a:r>
            <a:r>
              <a:rPr lang="en-US" sz="3200" dirty="0" err="1">
                <a:solidFill>
                  <a:schemeClr val="bg1"/>
                </a:solidFill>
                <a:effectLst/>
              </a:rPr>
              <a:t>Dossa</a:t>
            </a:r>
            <a:r>
              <a:rPr lang="en-US" sz="3200" dirty="0">
                <a:solidFill>
                  <a:schemeClr val="bg1"/>
                </a:solidFill>
              </a:rPr>
              <a:t>,</a:t>
            </a:r>
            <a:r>
              <a:rPr lang="en-US" sz="3200" b="0" i="0" dirty="0">
                <a:solidFill>
                  <a:schemeClr val="bg1"/>
                </a:solidFill>
                <a:effectLst/>
                <a:latin typeface="ElsevierSans"/>
              </a:rPr>
              <a:t> </a:t>
            </a:r>
            <a:r>
              <a:rPr lang="en-US" sz="3200" dirty="0">
                <a:solidFill>
                  <a:schemeClr val="bg1"/>
                </a:solidFill>
                <a:effectLst/>
              </a:rPr>
              <a:t>Jeffrey J. Derby</a:t>
            </a:r>
            <a:endParaRPr lang="en-US" sz="3200" b="0" i="0" u="none" strike="noStrike" dirty="0">
              <a:solidFill>
                <a:schemeClr val="bg1"/>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1652482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err="1">
                <a:solidFill>
                  <a:schemeClr val="bg1"/>
                </a:solidFill>
              </a:rPr>
              <a:t>Nuetron</a:t>
            </a:r>
            <a:r>
              <a:rPr lang="en-US" sz="9600" dirty="0">
                <a:solidFill>
                  <a:schemeClr val="bg1"/>
                </a:solidFill>
              </a:rPr>
              <a:t> Imaging – BaBrCl:5%Eu</a:t>
            </a:r>
          </a:p>
        </p:txBody>
      </p:sp>
      <p:pic>
        <p:nvPicPr>
          <p:cNvPr id="5" name="Picture 4" descr="A close-up of a test&#10;&#10;Description automatically generated">
            <a:extLst>
              <a:ext uri="{FF2B5EF4-FFF2-40B4-BE49-F238E27FC236}">
                <a16:creationId xmlns:a16="http://schemas.microsoft.com/office/drawing/2014/main" id="{FCAE0C58-51A8-F67A-6C39-F18768A8C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985" y="2907933"/>
            <a:ext cx="12738030" cy="9305838"/>
          </a:xfrm>
          <a:prstGeom prst="rect">
            <a:avLst/>
          </a:prstGeom>
        </p:spPr>
      </p:pic>
      <p:sp>
        <p:nvSpPr>
          <p:cNvPr id="7" name="TextBox 6">
            <a:extLst>
              <a:ext uri="{FF2B5EF4-FFF2-40B4-BE49-F238E27FC236}">
                <a16:creationId xmlns:a16="http://schemas.microsoft.com/office/drawing/2014/main" id="{5DFD5A9A-7A85-C5BE-AD0C-E275376589CB}"/>
              </a:ext>
            </a:extLst>
          </p:cNvPr>
          <p:cNvSpPr txBox="1"/>
          <p:nvPr/>
        </p:nvSpPr>
        <p:spPr>
          <a:xfrm>
            <a:off x="259719" y="11157071"/>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bg1"/>
                </a:solidFill>
                <a:effectLst/>
                <a:uFillTx/>
                <a:latin typeface="Helvetica Neue"/>
                <a:ea typeface="Helvetica Neue"/>
                <a:cs typeface="Helvetica Neue"/>
                <a:sym typeface="Helvetica Neue"/>
              </a:rPr>
              <a:t>Jeffrey J. Derby, et. </a:t>
            </a:r>
            <a:r>
              <a:rPr lang="en-US" sz="3200" dirty="0">
                <a:solidFill>
                  <a:schemeClr val="bg1"/>
                </a:solidFill>
              </a:rPr>
              <a:t>a</a:t>
            </a:r>
            <a:r>
              <a:rPr kumimoji="0" lang="en-US" sz="3200" b="1" i="0" u="none" strike="noStrike" cap="none" spc="0" normalizeH="0" baseline="0" dirty="0">
                <a:ln>
                  <a:noFill/>
                </a:ln>
                <a:solidFill>
                  <a:schemeClr val="bg1"/>
                </a:solidFill>
                <a:effectLst/>
                <a:uFillTx/>
                <a:latin typeface="Helvetica Neue"/>
                <a:ea typeface="Helvetica Neue"/>
                <a:cs typeface="Helvetica Neue"/>
                <a:sym typeface="Helvetica Neue"/>
              </a:rPr>
              <a:t>l.</a:t>
            </a: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effectLst/>
                <a:latin typeface="ElsevierSans"/>
                <a:hlinkClick r:id="rId4" tooltip="Persistent link using digital object identifier"/>
              </a:rPr>
              <a:t>https://doi.org/10.1016/j.jcrysgro.2020.125572</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858991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3" name="Title 2">
            <a:extLst>
              <a:ext uri="{FF2B5EF4-FFF2-40B4-BE49-F238E27FC236}">
                <a16:creationId xmlns:a16="http://schemas.microsoft.com/office/drawing/2014/main" id="{C7598305-FB74-A42D-B580-95607807D267}"/>
              </a:ext>
            </a:extLst>
          </p:cNvPr>
          <p:cNvSpPr>
            <a:spLocks noGrp="1"/>
          </p:cNvSpPr>
          <p:nvPr>
            <p:ph type="title" idx="4294967295"/>
          </p:nvPr>
        </p:nvSpPr>
        <p:spPr>
          <a:xfrm>
            <a:off x="1676400" y="647123"/>
            <a:ext cx="21031200" cy="2651125"/>
          </a:xfrm>
        </p:spPr>
        <p:txBody>
          <a:bodyPr>
            <a:normAutofit/>
          </a:bodyPr>
          <a:lstStyle/>
          <a:p>
            <a:r>
              <a:rPr lang="en-US" sz="9600" dirty="0">
                <a:solidFill>
                  <a:schemeClr val="bg1"/>
                </a:solidFill>
              </a:rPr>
              <a:t>LDFZ Video</a:t>
            </a:r>
          </a:p>
        </p:txBody>
      </p:sp>
      <p:sp>
        <p:nvSpPr>
          <p:cNvPr id="7" name="TextBox 6">
            <a:extLst>
              <a:ext uri="{FF2B5EF4-FFF2-40B4-BE49-F238E27FC236}">
                <a16:creationId xmlns:a16="http://schemas.microsoft.com/office/drawing/2014/main" id="{5DFD5A9A-7A85-C5BE-AD0C-E275376589CB}"/>
              </a:ext>
            </a:extLst>
          </p:cNvPr>
          <p:cNvSpPr txBox="1"/>
          <p:nvPr/>
        </p:nvSpPr>
        <p:spPr>
          <a:xfrm>
            <a:off x="261257" y="10928471"/>
            <a:ext cx="6285375"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bg1"/>
                </a:solidFill>
                <a:effectLst/>
                <a:uFillTx/>
                <a:latin typeface="Helvetica Neue"/>
                <a:ea typeface="Helvetica Neue"/>
                <a:cs typeface="Helvetica Neue"/>
                <a:sym typeface="Helvetica Neue"/>
              </a:rPr>
              <a:t>PARADIM Summer School 2022</a:t>
            </a:r>
          </a:p>
          <a:p>
            <a:pPr marL="0" marR="0" indent="0" algn="l" defTabSz="825500" rtl="0" fontAlgn="auto" latinLnBrk="0" hangingPunct="0">
              <a:lnSpc>
                <a:spcPct val="100000"/>
              </a:lnSpc>
              <a:spcBef>
                <a:spcPts val="0"/>
              </a:spcBef>
              <a:spcAft>
                <a:spcPts val="0"/>
              </a:spcAft>
              <a:buClrTx/>
              <a:buSzTx/>
              <a:buFontTx/>
              <a:buNone/>
              <a:tabLst/>
            </a:pPr>
            <a:r>
              <a:rPr lang="en-US" b="0" i="0" u="none" strike="noStrike" dirty="0">
                <a:effectLst/>
                <a:latin typeface="ElsevierSans"/>
                <a:hlinkClick r:id="rId3"/>
              </a:rPr>
              <a:t>https://data.paradim.org</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6" name="Picture 5" descr="A close-up of a light&#10;&#10;Description automatically generated">
            <a:extLst>
              <a:ext uri="{FF2B5EF4-FFF2-40B4-BE49-F238E27FC236}">
                <a16:creationId xmlns:a16="http://schemas.microsoft.com/office/drawing/2014/main" id="{774AF358-7CA3-578B-C98E-67DCB9C7C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7943" y="2937615"/>
            <a:ext cx="7228114" cy="9005026"/>
          </a:xfrm>
          <a:prstGeom prst="rect">
            <a:avLst/>
          </a:prstGeom>
        </p:spPr>
      </p:pic>
    </p:spTree>
    <p:extLst>
      <p:ext uri="{BB962C8B-B14F-4D97-AF65-F5344CB8AC3E}">
        <p14:creationId xmlns:p14="http://schemas.microsoft.com/office/powerpoint/2010/main" val="1650296874"/>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15707</TotalTime>
  <Words>943</Words>
  <Application>Microsoft Macintosh PowerPoint</Application>
  <PresentationFormat>Custom</PresentationFormat>
  <Paragraphs>155</Paragraphs>
  <Slides>50</Slides>
  <Notes>22</Notes>
  <HiddenSlides>3</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Floating Zone Furnaces</vt:lpstr>
      <vt:lpstr>PowerPoint Presentation</vt:lpstr>
      <vt:lpstr>PowerPoint Presentation</vt:lpstr>
      <vt:lpstr>PowerPoint Presentation</vt:lpstr>
      <vt:lpstr>Modeling – NaNO3</vt:lpstr>
      <vt:lpstr>Nuetron Imaging – BaBrCl:5%Eu</vt:lpstr>
      <vt:lpstr>LDFZ Video</vt:lpstr>
      <vt:lpstr>PowerPoint Presentation</vt:lpstr>
      <vt:lpstr>PowerPoint Presentation</vt:lpstr>
      <vt:lpstr>PowerPoint Presentation</vt:lpstr>
      <vt:lpstr>Can all of this be automatic?</vt:lpstr>
      <vt:lpstr>Research Question</vt:lpstr>
      <vt:lpstr>Research Question</vt:lpstr>
      <vt:lpstr>Hyperspectral Camera</vt:lpstr>
      <vt:lpstr>Hyperspectral</vt:lpstr>
      <vt:lpstr>Why hyperspectral?</vt:lpstr>
      <vt:lpstr>Part 1: Physical Mount</vt:lpstr>
      <vt:lpstr>PowerPoint Presentation</vt:lpstr>
      <vt:lpstr>PowerPoint Presentation</vt:lpstr>
      <vt:lpstr>PowerPoint Presentation</vt:lpstr>
      <vt:lpstr>The camera needs to move!</vt:lpstr>
      <vt:lpstr>PowerPoint Presentation</vt:lpstr>
      <vt:lpstr>PowerPoint Presentation</vt:lpstr>
      <vt:lpstr>PowerPoint Presentation</vt:lpstr>
      <vt:lpstr>PowerPoint Presentation</vt:lpstr>
      <vt:lpstr>R-Pi mimics the stage</vt:lpstr>
      <vt:lpstr>PowerPoint Presentation</vt:lpstr>
      <vt:lpstr>PowerPoint Presentation</vt:lpstr>
      <vt:lpstr>PowerPoint Presentation</vt:lpstr>
      <vt:lpstr>Part 2: Temperature Analysis</vt:lpstr>
      <vt:lpstr>Molten zone is a black-body</vt:lpstr>
      <vt:lpstr>PowerPoint Presentation</vt:lpstr>
      <vt:lpstr>PowerPoint Presentation</vt:lpstr>
      <vt:lpstr>PowerPoint Presentation</vt:lpstr>
      <vt:lpstr>Heated Carbon Rod Testing</vt:lpstr>
      <vt:lpstr>PowerPoint Presentation</vt:lpstr>
      <vt:lpstr>PowerPoint Presentation</vt:lpstr>
      <vt:lpstr>Heated Carbon Rod Testing</vt:lpstr>
      <vt:lpstr>Part 3: Automate Everything</vt:lpstr>
      <vt:lpstr>PowerPoint Presentation</vt:lpstr>
      <vt:lpstr>PowerPoint Presentation</vt:lpstr>
      <vt:lpstr>PowerPoint Presentation</vt:lpstr>
      <vt:lpstr>So, how hot was it?</vt:lpstr>
      <vt:lpstr>PowerPoint Presentation</vt:lpstr>
      <vt:lpstr>Now the science begins…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36</cp:revision>
  <dcterms:modified xsi:type="dcterms:W3CDTF">2024-08-02T22:03:45Z</dcterms:modified>
</cp:coreProperties>
</file>